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4" r:id="rId3"/>
    <p:sldId id="339" r:id="rId4"/>
    <p:sldId id="257" r:id="rId5"/>
    <p:sldId id="450" r:id="rId6"/>
    <p:sldId id="387" r:id="rId7"/>
    <p:sldId id="522" r:id="rId8"/>
    <p:sldId id="521" r:id="rId9"/>
    <p:sldId id="523" r:id="rId10"/>
    <p:sldId id="535" r:id="rId11"/>
    <p:sldId id="536" r:id="rId12"/>
    <p:sldId id="533" r:id="rId13"/>
    <p:sldId id="534" r:id="rId14"/>
    <p:sldId id="537" r:id="rId15"/>
    <p:sldId id="542" r:id="rId16"/>
    <p:sldId id="543" r:id="rId17"/>
    <p:sldId id="540" r:id="rId18"/>
    <p:sldId id="541" r:id="rId19"/>
    <p:sldId id="538" r:id="rId20"/>
    <p:sldId id="544" r:id="rId21"/>
    <p:sldId id="437" r:id="rId22"/>
    <p:sldId id="435" r:id="rId23"/>
    <p:sldId id="442" r:id="rId24"/>
    <p:sldId id="445" r:id="rId25"/>
    <p:sldId id="444" r:id="rId26"/>
    <p:sldId id="443" r:id="rId27"/>
    <p:sldId id="451" r:id="rId28"/>
    <p:sldId id="392" r:id="rId29"/>
    <p:sldId id="441" r:id="rId30"/>
    <p:sldId id="440" r:id="rId31"/>
    <p:sldId id="439" r:id="rId32"/>
    <p:sldId id="516" r:id="rId33"/>
    <p:sldId id="470" r:id="rId34"/>
    <p:sldId id="481" r:id="rId35"/>
    <p:sldId id="453" r:id="rId36"/>
    <p:sldId id="454" r:id="rId37"/>
    <p:sldId id="486" r:id="rId38"/>
    <p:sldId id="488" r:id="rId39"/>
    <p:sldId id="487" r:id="rId40"/>
    <p:sldId id="455" r:id="rId41"/>
    <p:sldId id="456" r:id="rId42"/>
    <p:sldId id="485" r:id="rId43"/>
    <p:sldId id="477" r:id="rId44"/>
    <p:sldId id="478" r:id="rId45"/>
    <p:sldId id="471" r:id="rId46"/>
    <p:sldId id="457" r:id="rId47"/>
    <p:sldId id="458" r:id="rId48"/>
    <p:sldId id="459" r:id="rId49"/>
    <p:sldId id="460" r:id="rId50"/>
    <p:sldId id="490" r:id="rId51"/>
    <p:sldId id="491" r:id="rId52"/>
    <p:sldId id="492" r:id="rId53"/>
    <p:sldId id="494" r:id="rId54"/>
    <p:sldId id="495" r:id="rId55"/>
    <p:sldId id="489" r:id="rId56"/>
    <p:sldId id="497" r:id="rId57"/>
    <p:sldId id="498" r:id="rId58"/>
    <p:sldId id="496" r:id="rId59"/>
    <p:sldId id="472" r:id="rId60"/>
    <p:sldId id="461" r:id="rId61"/>
    <p:sldId id="463" r:id="rId62"/>
    <p:sldId id="464" r:id="rId63"/>
    <p:sldId id="500" r:id="rId64"/>
    <p:sldId id="511" r:id="rId65"/>
    <p:sldId id="512" r:id="rId66"/>
    <p:sldId id="513" r:id="rId67"/>
    <p:sldId id="510" r:id="rId68"/>
    <p:sldId id="505" r:id="rId69"/>
    <p:sldId id="508" r:id="rId70"/>
    <p:sldId id="506" r:id="rId71"/>
    <p:sldId id="507" r:id="rId72"/>
    <p:sldId id="509" r:id="rId73"/>
    <p:sldId id="501" r:id="rId74"/>
    <p:sldId id="502" r:id="rId75"/>
    <p:sldId id="503" r:id="rId76"/>
    <p:sldId id="504" r:id="rId77"/>
    <p:sldId id="465" r:id="rId78"/>
    <p:sldId id="473" r:id="rId79"/>
    <p:sldId id="517" r:id="rId80"/>
    <p:sldId id="519" r:id="rId81"/>
    <p:sldId id="518" r:id="rId82"/>
    <p:sldId id="466" r:id="rId83"/>
    <p:sldId id="515" r:id="rId84"/>
    <p:sldId id="520" r:id="rId85"/>
    <p:sldId id="467" r:id="rId86"/>
    <p:sldId id="468" r:id="rId87"/>
    <p:sldId id="337" r:id="rId88"/>
    <p:sldId id="514" r:id="rId89"/>
    <p:sldId id="476" r:id="rId90"/>
    <p:sldId id="385" r:id="rId91"/>
    <p:sldId id="328" r:id="rId92"/>
    <p:sldId id="340" r:id="rId93"/>
  </p:sldIdLst>
  <p:sldSz cx="12192000" cy="6858000"/>
  <p:notesSz cx="6858000" cy="9144000"/>
  <p:custShowLst>
    <p:custShow name="show-all" id="0">
      <p:sldLst>
        <p:sld r:id="rId2"/>
        <p:sld r:id="rId3"/>
        <p:sld r:id="rId4"/>
        <p:sld r:id="rId5"/>
        <p:sld r:id="rId6"/>
        <p:sld r:id="rId7"/>
        <p:sld r:id="rId22"/>
        <p:sld r:id="rId23"/>
        <p:sld r:id="rId24"/>
        <p:sld r:id="rId27"/>
        <p:sld r:id="rId28"/>
        <p:sld r:id="rId25"/>
        <p:sld r:id="rId26"/>
        <p:sld r:id="rId29"/>
        <p:sld r:id="rId30"/>
        <p:sld r:id="rId31"/>
        <p:sld r:id="rId32"/>
        <p:sld r:id="rId36"/>
        <p:sld r:id="rId37"/>
        <p:sld r:id="rId41"/>
        <p:sld r:id="rId42"/>
        <p:sld r:id="rId47"/>
        <p:sld r:id="rId48"/>
        <p:sld r:id="rId49"/>
        <p:sld r:id="rId50"/>
        <p:sld r:id="rId61"/>
        <p:sld r:id="rId62"/>
        <p:sld r:id="rId63"/>
        <p:sld r:id="rId78"/>
        <p:sld r:id="rId83"/>
        <p:sld r:id="rId86"/>
        <p:sld r:id="rId87"/>
        <p:sld r:id="rId88"/>
        <p:sld r:id="rId91"/>
        <p:sld r:id="rId92"/>
        <p:sld r:id="rId93"/>
      </p:sldLst>
    </p:custShow>
  </p:custShow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99" d="100"/>
          <a:sy n="99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6BC-3559-73E1-9D07-239C6D1A7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CC76A-D8DD-BEE8-9A9F-CAF592AB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E15E-E5E6-1403-B28B-8FDF7675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8A06-C71E-2EB5-9974-68B7BF36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9E92-979C-DB86-0BF5-512E1FE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8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A9AB-0485-1538-D760-47F8D9E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69CB1-92B1-023B-F503-E9A737D65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E878A-6BD8-3602-3319-F372CDF9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2D08-9B92-6080-19C8-F587DFAB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673BC-C835-8F85-41EE-343BB3E0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7DCED-3575-B210-A2B7-92663D825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110DB-0929-A8E5-2128-6535ADBF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A795-1541-E1D1-16F2-DBC3F256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ACE9-378D-EB70-0379-49D5291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54D2-55B1-47F5-E5DC-FB713AD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97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D1D5-49D0-7648-B067-9C6E435D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B856D-95D8-120E-BD80-D75453E7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B916-5933-983A-CBDE-5170C223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1CD4-ACFD-FC0F-4AAE-08F829D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727A-3733-69D4-F5E6-386418F5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5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34D-BE80-25D7-4425-447974D2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C450-C88F-3782-DDB1-42DC2B1C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7A22-6720-F56E-29D4-42949E89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E49-84EC-DA86-DCCA-BF7C1DCC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5B12-C18E-88CF-19CF-774D15DD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2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FE6-4B40-084D-9B5A-77897CF1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6948-9113-E7DA-4059-32B1D23DB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920DB-EDF3-A56E-E1EE-45698848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AE31E-0448-EBCD-4106-854790DE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71255-C5D0-6BCA-D3C9-32F44F4F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7495-AD37-1637-3641-CFA6CE6B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27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EADA-D7C2-A717-8EB6-D758BC34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E3C-E013-E931-319D-436C9D13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329C-69E1-4C43-45B2-2C10341F4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9C4DF-9DB8-8684-28EF-BAA51165C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64683-05E1-94B5-6EFD-69438F217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036E1-4BB4-9677-F0E3-324CB86D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143FD-7620-3036-39E3-A25FE93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4CC48-8AEF-059D-1FE2-1435D72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2B3D-1573-4BCB-8B8C-75751F2E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A594-0C4D-50F6-EB42-E8187D11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6DAC-C329-CAD1-AEF3-3B2482C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802C9-FA5B-70F7-2B38-38C4E8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4356-E1AE-DAB1-62F3-DC68A1F8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4EA9E-9EEF-F485-0B63-005AF80C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EAFF-DB3A-3DAA-3727-A69FA94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F802-0214-009F-31E8-D730FCAF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A090-705A-CAB7-8379-232C0598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13AC-AD6B-85FB-B770-425D3DD0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2391-445A-88DB-2FF4-E8373502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E636-4F55-27D2-08C0-E72DE808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2241A-7E4A-D6D5-9972-57A191D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49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CFDE-D6F4-FBE7-2E9D-30613C90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1C9FE-1F3B-3E1E-B3B2-74EB8888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D9E0B-5CC0-2876-52AA-C7758686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C34AF-45CB-4EA4-E9EA-9B340FF3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CFA44-8DA0-CC99-A380-488DF64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5F7AF-9552-25CA-DBE6-BAC3B228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2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1F07F-80EE-2ED1-D0C5-E172B99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5275-CB64-DA8D-1999-482EC9D9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CBCE-B18F-CCD0-FAB2-DBA9C024F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F511-3FFC-4A05-819B-00FCF2A06483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3193-C1AD-7A16-CC19-DF1ADE08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00875-F340-0211-6AF5-695AF1D3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10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park/blob/master/sql/core/src/main/java/org/apache/spark/sql/execution/BufferedRowIterator.java#L9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0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spark.apache.org/docs/latest/sql-ref-syntax-qry-select-hints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56AF-DF1E-EE03-BB70-F2407CEC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9" y="1122362"/>
            <a:ext cx="12015786" cy="3987801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Spark – Hands-On</a:t>
            </a:r>
            <a:br>
              <a:rPr lang="fr-FR" dirty="0"/>
            </a:br>
            <a:br>
              <a:rPr lang="fr-FR" dirty="0"/>
            </a:br>
            <a:r>
              <a:rPr lang="fr-FR" sz="6000" dirty="0"/>
              <a:t>Optimisations</a:t>
            </a:r>
            <a:br>
              <a:rPr lang="fr-FR" dirty="0"/>
            </a:br>
            <a:r>
              <a:rPr lang="fr-FR" sz="4400" dirty="0"/>
              <a:t>SQL </a:t>
            </a:r>
            <a:r>
              <a:rPr lang="fr-FR" sz="4400" dirty="0" err="1"/>
              <a:t>Execution</a:t>
            </a:r>
            <a:r>
              <a:rPr lang="fr-FR" sz="4400" dirty="0"/>
              <a:t> Plan, DAG, </a:t>
            </a:r>
            <a:r>
              <a:rPr lang="fr-FR" sz="4400" dirty="0" err="1"/>
              <a:t>SparkUI</a:t>
            </a:r>
            <a:br>
              <a:rPr lang="fr-FR" sz="4400" dirty="0"/>
            </a:br>
            <a:r>
              <a:rPr lang="fr-FR" sz="4400" dirty="0"/>
              <a:t>Performances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A243-3EAC-4F69-DD6F-16693A3F4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300" y="6050964"/>
            <a:ext cx="9144000" cy="632535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  <a:p>
            <a:r>
              <a:rPr lang="fr-FR" dirty="0" err="1"/>
              <a:t>Dec</a:t>
            </a:r>
            <a:r>
              <a:rPr lang="fr-FR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21458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</a:t>
            </a:r>
            <a:r>
              <a:rPr lang="fr-FR" dirty="0" err="1"/>
              <a:t>tabs</a:t>
            </a:r>
            <a:r>
              <a:rPr lang="fr-FR" dirty="0"/>
              <a:t>  SQL &gt; </a:t>
            </a:r>
            <a:r>
              <a:rPr lang="fr-FR" b="1" dirty="0"/>
              <a:t>Jobs(2)</a:t>
            </a:r>
            <a:r>
              <a:rPr lang="fr-FR" dirty="0"/>
              <a:t> &gt;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8ABC9-1CE2-984E-32B0-53C7553F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912069"/>
            <a:ext cx="10757836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SQL &gt; Jobs &gt; </a:t>
            </a:r>
            <a:r>
              <a:rPr lang="fr-FR" b="1" dirty="0"/>
              <a:t>Stages(3/3)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C6F47-1E90-530D-B2E6-082120BA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80" y="2019790"/>
            <a:ext cx="6512478" cy="47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600B-2393-034F-8D6C-9B9BD99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1: ...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51767-734B-922C-F90E-170D94F465CC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42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8A9DB-52A0-CD6C-689A-9724489DBAD7}"/>
              </a:ext>
            </a:extLst>
          </p:cNvPr>
          <p:cNvSpPr txBox="1"/>
          <p:nvPr/>
        </p:nvSpPr>
        <p:spPr>
          <a:xfrm>
            <a:off x="2075848" y="3792071"/>
            <a:ext cx="91431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db1.test_part2");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db1.test_part2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($"_2").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("db1.test_part2");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510139" y="2320953"/>
            <a:ext cx="1125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"_2", </a:t>
            </a:r>
            <a:r>
              <a:rPr lang="fr-FR" sz="2800" dirty="0" err="1"/>
              <a:t>instead</a:t>
            </a:r>
            <a:r>
              <a:rPr lang="fr-FR" sz="2800" dirty="0"/>
              <a:t> of  .</a:t>
            </a:r>
            <a:r>
              <a:rPr lang="fr-FR" sz="2800" dirty="0" err="1"/>
              <a:t>repartition</a:t>
            </a:r>
            <a:r>
              <a:rPr lang="fr-FR" sz="2800" dirty="0"/>
              <a:t>(25)</a:t>
            </a:r>
          </a:p>
        </p:txBody>
      </p:sp>
    </p:spTree>
    <p:extLst>
      <p:ext uri="{BB962C8B-B14F-4D97-AF65-F5344CB8AC3E}">
        <p14:creationId xmlns:p14="http://schemas.microsoft.com/office/powerpoint/2010/main" val="157291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4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3: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352156" y="2267410"/>
            <a:ext cx="118398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"_1", </a:t>
            </a:r>
            <a:r>
              <a:rPr lang="fr-FR" sz="2800" dirty="0" err="1"/>
              <a:t>instead</a:t>
            </a:r>
            <a:r>
              <a:rPr lang="fr-FR" sz="2800" dirty="0"/>
              <a:t> of  .</a:t>
            </a:r>
            <a:r>
              <a:rPr lang="fr-FR" sz="2800" dirty="0" err="1"/>
              <a:t>repartition</a:t>
            </a:r>
            <a:r>
              <a:rPr lang="fr-FR" sz="2800" dirty="0"/>
              <a:t>(25)</a:t>
            </a:r>
          </a:p>
          <a:p>
            <a:r>
              <a:rPr lang="fr-FR" sz="2800" dirty="0" err="1"/>
              <a:t>emulate</a:t>
            </a:r>
            <a:r>
              <a:rPr lang="fr-FR" sz="2800" dirty="0"/>
              <a:t> an </a:t>
            </a:r>
            <a:r>
              <a:rPr lang="fr-FR" sz="2800" dirty="0" err="1"/>
              <a:t>older</a:t>
            </a:r>
            <a:r>
              <a:rPr lang="fr-FR" sz="2800" dirty="0"/>
              <a:t> version of Spark(&lt;3.2  = </a:t>
            </a:r>
            <a:r>
              <a:rPr lang="fr-FR" sz="2800" dirty="0" err="1"/>
              <a:t>without</a:t>
            </a:r>
            <a:r>
              <a:rPr lang="fr-FR" sz="2800" dirty="0"/>
              <a:t> the Adaptive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Execution</a:t>
            </a:r>
            <a:r>
              <a:rPr lang="fr-FR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992-A191-BBD1-C1D5-914F356500C2}"/>
              </a:ext>
            </a:extLst>
          </p:cNvPr>
          <p:cNvSpPr txBox="1"/>
          <p:nvPr/>
        </p:nvSpPr>
        <p:spPr>
          <a:xfrm>
            <a:off x="1630664" y="4113536"/>
            <a:ext cx="95987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spark.conf.set</a:t>
            </a:r>
            <a:r>
              <a:rPr lang="fr-FR" dirty="0"/>
              <a:t>("</a:t>
            </a:r>
            <a:r>
              <a:rPr lang="fr-FR" dirty="0" err="1"/>
              <a:t>spark.sql.adaptive.enabled</a:t>
            </a:r>
            <a:r>
              <a:rPr lang="fr-FR" dirty="0"/>
              <a:t>", "false");</a:t>
            </a:r>
          </a:p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db1.test_part3");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db1.test_part3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($"_1").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("db1.test_part3");</a:t>
            </a:r>
          </a:p>
          <a:p>
            <a:r>
              <a:rPr lang="fr-FR" dirty="0" err="1"/>
              <a:t>spark.conf.set</a:t>
            </a:r>
            <a:r>
              <a:rPr lang="fr-FR" dirty="0"/>
              <a:t>("</a:t>
            </a:r>
            <a:r>
              <a:rPr lang="fr-FR" dirty="0" err="1"/>
              <a:t>spark.sql.adaptive.enabled</a:t>
            </a:r>
            <a:r>
              <a:rPr lang="fr-FR" dirty="0"/>
              <a:t>", "</a:t>
            </a:r>
            <a:r>
              <a:rPr lang="fr-FR" dirty="0" err="1"/>
              <a:t>true</a:t>
            </a:r>
            <a:r>
              <a:rPr lang="fr-FR" dirty="0"/>
              <a:t>")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3: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67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  <a:br>
              <a:rPr lang="fr-FR" dirty="0"/>
            </a:br>
            <a:r>
              <a:rPr lang="fr-FR" dirty="0"/>
              <a:t>( Advanced: Adaptive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510139" y="2320953"/>
            <a:ext cx="8476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"_1"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a </a:t>
            </a:r>
            <a:r>
              <a:rPr lang="fr-FR" sz="2800" dirty="0" err="1"/>
              <a:t>recent</a:t>
            </a:r>
            <a:r>
              <a:rPr lang="fr-FR" sz="2800" dirty="0"/>
              <a:t> version of Spark (&gt;=3.2  = </a:t>
            </a:r>
            <a:r>
              <a:rPr lang="fr-FR" sz="2800" dirty="0" err="1"/>
              <a:t>with</a:t>
            </a:r>
            <a:r>
              <a:rPr lang="fr-FR" sz="2800" dirty="0"/>
              <a:t> AQE </a:t>
            </a:r>
            <a:r>
              <a:rPr lang="fr-FR" sz="2800" dirty="0" err="1"/>
              <a:t>optim</a:t>
            </a:r>
            <a:r>
              <a:rPr lang="fr-FR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992-A191-BBD1-C1D5-914F356500C2}"/>
              </a:ext>
            </a:extLst>
          </p:cNvPr>
          <p:cNvSpPr txBox="1"/>
          <p:nvPr/>
        </p:nvSpPr>
        <p:spPr>
          <a:xfrm>
            <a:off x="2047774" y="3834403"/>
            <a:ext cx="9598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db1.test_part4");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db1.test_part4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($"_1").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("db1.test_part4");</a:t>
            </a:r>
          </a:p>
        </p:txBody>
      </p:sp>
    </p:spTree>
    <p:extLst>
      <p:ext uri="{BB962C8B-B14F-4D97-AF65-F5344CB8AC3E}">
        <p14:creationId xmlns:p14="http://schemas.microsoft.com/office/powerpoint/2010/main" val="271137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81749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b="1" dirty="0"/>
              <a:t>       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did</a:t>
            </a:r>
            <a:r>
              <a:rPr lang="fr-FR" b="1" dirty="0"/>
              <a:t> Spark to </a:t>
            </a:r>
            <a:r>
              <a:rPr lang="fr-FR" b="1" dirty="0" err="1"/>
              <a:t>detect</a:t>
            </a:r>
            <a:r>
              <a:rPr lang="fr-FR" b="1" dirty="0"/>
              <a:t> &amp; fix </a:t>
            </a:r>
            <a:r>
              <a:rPr lang="fr-FR" b="1" dirty="0" err="1"/>
              <a:t>abnormal</a:t>
            </a:r>
            <a:r>
              <a:rPr lang="fr-FR" b="1" dirty="0"/>
              <a:t> usage of partitions like in </a:t>
            </a:r>
            <a:r>
              <a:rPr lang="fr-FR" b="1" dirty="0" err="1"/>
              <a:t>Exercise</a:t>
            </a:r>
            <a:r>
              <a:rPr lang="fr-FR" b="1" dirty="0"/>
              <a:t> 3/ ?</a:t>
            </a:r>
            <a:br>
              <a:rPr lang="fr-FR" b="1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473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24F7-080E-9800-B1B9-764762ED1042}"/>
              </a:ext>
            </a:extLst>
          </p:cNvPr>
          <p:cNvSpPr txBox="1"/>
          <p:nvPr/>
        </p:nvSpPr>
        <p:spPr>
          <a:xfrm>
            <a:off x="2261937" y="2098308"/>
            <a:ext cx="78844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execution</a:t>
            </a:r>
            <a:r>
              <a:rPr lang="fr-FR" dirty="0"/>
              <a:t> of </a:t>
            </a:r>
            <a:r>
              <a:rPr lang="fr-FR" dirty="0" err="1"/>
              <a:t>exercise</a:t>
            </a:r>
            <a:r>
              <a:rPr lang="fr-FR" dirty="0"/>
              <a:t> 4/, compare and </a:t>
            </a:r>
            <a:r>
              <a:rPr lang="fr-FR" dirty="0" err="1"/>
              <a:t>explain</a:t>
            </a:r>
            <a:endParaRPr lang="fr-FR" dirty="0"/>
          </a:p>
          <a:p>
            <a:endParaRPr lang="fr-FR" dirty="0"/>
          </a:p>
          <a:p>
            <a:r>
              <a:rPr lang="fr-FR" dirty="0"/>
              <a:t>a/ the </a:t>
            </a:r>
            <a:r>
              <a:rPr lang="fr-FR" dirty="0" err="1"/>
              <a:t>spark</a:t>
            </a:r>
            <a:r>
              <a:rPr lang="fr-FR" dirty="0"/>
              <a:t> API code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the DAG </a:t>
            </a:r>
            <a:r>
              <a:rPr lang="fr-FR" dirty="0" err="1"/>
              <a:t>view</a:t>
            </a:r>
            <a:r>
              <a:rPr lang="fr-FR" dirty="0"/>
              <a:t> of the </a:t>
            </a:r>
            <a:r>
              <a:rPr lang="fr-FR" dirty="0" err="1"/>
              <a:t>Logical</a:t>
            </a:r>
            <a:r>
              <a:rPr lang="fr-FR" dirty="0"/>
              <a:t> Plan in Spark UI tab "</a:t>
            </a:r>
            <a:r>
              <a:rPr lang="fr-FR" dirty="0" err="1"/>
              <a:t>Sql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c/ the ascii </a:t>
            </a:r>
            <a:r>
              <a:rPr lang="fr-FR" dirty="0" err="1"/>
              <a:t>printed</a:t>
            </a:r>
            <a:r>
              <a:rPr lang="fr-FR" dirty="0"/>
              <a:t> version of the Plan (</a:t>
            </a:r>
            <a:r>
              <a:rPr lang="fr-FR" dirty="0" err="1"/>
              <a:t>Logical</a:t>
            </a:r>
            <a:r>
              <a:rPr lang="fr-FR" dirty="0"/>
              <a:t> or Physical)</a:t>
            </a:r>
          </a:p>
          <a:p>
            <a:r>
              <a:rPr lang="fr-FR" dirty="0"/>
              <a:t>    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obtain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                           </a:t>
            </a:r>
            <a:r>
              <a:rPr lang="fr-FR" dirty="0" err="1"/>
              <a:t>on</a:t>
            </a:r>
            <a:r>
              <a:rPr lang="fr-FR" dirty="0"/>
              <a:t> </a:t>
            </a:r>
            <a:r>
              <a:rPr lang="fr-FR" dirty="0" err="1"/>
              <a:t>bottom</a:t>
            </a:r>
            <a:r>
              <a:rPr lang="fr-FR" dirty="0"/>
              <a:t> of SQL tab</a:t>
            </a:r>
          </a:p>
          <a:p>
            <a:endParaRPr lang="fr-FR" dirty="0"/>
          </a:p>
          <a:p>
            <a:r>
              <a:rPr lang="fr-FR" dirty="0"/>
              <a:t>d/ the DAG </a:t>
            </a:r>
            <a:r>
              <a:rPr lang="fr-FR" dirty="0" err="1"/>
              <a:t>view</a:t>
            </a:r>
            <a:r>
              <a:rPr lang="fr-FR" dirty="0"/>
              <a:t> of Job-Stage in Spark UI tab "Jobs"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 </a:t>
            </a:r>
            <a:r>
              <a:rPr lang="fr-FR" dirty="0" err="1"/>
              <a:t>drawings</a:t>
            </a:r>
            <a:r>
              <a:rPr lang="fr-FR" dirty="0"/>
              <a:t> </a:t>
            </a:r>
            <a:r>
              <a:rPr lang="fr-FR" dirty="0" err="1"/>
              <a:t>explaining</a:t>
            </a:r>
            <a:r>
              <a:rPr lang="fr-FR" dirty="0"/>
              <a:t> how Spark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a/ to b/ (or c/),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b/ to d/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7F80F-18C8-068E-61D4-8982CBD3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956" y="4056338"/>
            <a:ext cx="1434428" cy="3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39CE4EBB-32FF-3BD5-341F-A7DD9AD6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0" y="799113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81D7D-4D8F-E5AB-413C-4AA441BEF10A}"/>
              </a:ext>
            </a:extLst>
          </p:cNvPr>
          <p:cNvSpPr txBox="1"/>
          <p:nvPr/>
        </p:nvSpPr>
        <p:spPr>
          <a:xfrm>
            <a:off x="1061261" y="783505"/>
            <a:ext cx="2394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Reminders</a:t>
            </a:r>
            <a:r>
              <a:rPr lang="fr-FR" dirty="0"/>
              <a:t>:</a:t>
            </a:r>
          </a:p>
          <a:p>
            <a:r>
              <a:rPr lang="fr-FR" dirty="0"/>
              <a:t>Local Install, </a:t>
            </a:r>
            <a:r>
              <a:rPr lang="fr-FR" dirty="0" err="1"/>
              <a:t>spark-shell</a:t>
            </a:r>
            <a:br>
              <a:rPr lang="fr-FR" dirty="0"/>
            </a:br>
            <a:r>
              <a:rPr lang="fr-FR" dirty="0"/>
              <a:t>Spark File IO</a:t>
            </a:r>
          </a:p>
          <a:p>
            <a:r>
              <a:rPr lang="fr-FR" dirty="0" err="1"/>
              <a:t>MetaStore</a:t>
            </a:r>
            <a:r>
              <a:rPr lang="fr-FR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354454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DA0AC-1C65-01B8-0E6D-EA6EE18D0885}"/>
              </a:ext>
            </a:extLst>
          </p:cNvPr>
          <p:cNvSpPr txBox="1"/>
          <p:nvPr/>
        </p:nvSpPr>
        <p:spPr>
          <a:xfrm>
            <a:off x="2887579" y="2887579"/>
            <a:ext cx="74501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Let's</a:t>
            </a:r>
            <a:r>
              <a:rPr lang="fr-FR" dirty="0"/>
              <a:t> switch to use  Spark UI for "SELECT" </a:t>
            </a:r>
            <a:r>
              <a:rPr lang="fr-FR" dirty="0" err="1"/>
              <a:t>queries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the </a:t>
            </a:r>
            <a:r>
              <a:rPr lang="fr-FR" dirty="0" err="1"/>
              <a:t>optimization</a:t>
            </a:r>
            <a:r>
              <a:rPr lang="fr-FR" dirty="0"/>
              <a:t> Plan on File </a:t>
            </a:r>
            <a:r>
              <a:rPr lang="fr-FR" dirty="0" err="1"/>
              <a:t>reads</a:t>
            </a:r>
            <a:r>
              <a:rPr lang="fr-FR" dirty="0"/>
              <a:t> </a:t>
            </a:r>
          </a:p>
          <a:p>
            <a:r>
              <a:rPr lang="fr-FR" dirty="0"/>
              <a:t>(Partition </a:t>
            </a:r>
            <a:r>
              <a:rPr lang="fr-FR" dirty="0" err="1"/>
              <a:t>pruning</a:t>
            </a:r>
            <a:r>
              <a:rPr lang="fr-FR" dirty="0"/>
              <a:t>, </a:t>
            </a:r>
            <a:r>
              <a:rPr lang="fr-FR" dirty="0" err="1"/>
              <a:t>Predicate</a:t>
            </a:r>
            <a:r>
              <a:rPr lang="fr-FR" dirty="0"/>
              <a:t>-Push-Down)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dirty="0" err="1"/>
              <a:t>dataset</a:t>
            </a:r>
            <a:r>
              <a:rPr lang="fr-FR" dirty="0"/>
              <a:t> (and tables) on the </a:t>
            </a:r>
            <a:r>
              <a:rPr lang="fr-FR" dirty="0" err="1"/>
              <a:t>OpenData.gouv</a:t>
            </a:r>
            <a:r>
              <a:rPr lang="fr-FR" dirty="0"/>
              <a:t> "BAL </a:t>
            </a:r>
            <a:r>
              <a:rPr lang="fr-FR" dirty="0" err="1"/>
              <a:t>addresses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45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F67-5720-90C4-BE8E-AB264BE1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Partitioned</a:t>
            </a:r>
            <a:r>
              <a:rPr lang="fr-FR" dirty="0"/>
              <a:t> Table </a:t>
            </a:r>
            <a:br>
              <a:rPr lang="fr-FR" dirty="0"/>
            </a:br>
            <a:r>
              <a:rPr lang="fr-FR" dirty="0"/>
              <a:t>WHERE </a:t>
            </a:r>
            <a:r>
              <a:rPr lang="fr-FR" dirty="0" err="1"/>
              <a:t>partitionColumn</a:t>
            </a:r>
            <a:r>
              <a:rPr lang="fr-FR" dirty="0"/>
              <a:t>=..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C5BE-36C3-1350-36F8-CD41C15091BA}"/>
              </a:ext>
            </a:extLst>
          </p:cNvPr>
          <p:cNvSpPr txBox="1"/>
          <p:nvPr/>
        </p:nvSpPr>
        <p:spPr>
          <a:xfrm>
            <a:off x="969100" y="2022213"/>
            <a:ext cx="107563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</a:t>
            </a:r>
            <a:r>
              <a:rPr lang="fr-FR" sz="2400" dirty="0" err="1"/>
              <a:t>remind</a:t>
            </a:r>
            <a:r>
              <a:rPr lang="fr-FR" sz="2400" dirty="0"/>
              <a:t> on </a:t>
            </a:r>
            <a:r>
              <a:rPr lang="fr-FR" sz="2400" dirty="0" err="1"/>
              <a:t>previous</a:t>
            </a:r>
            <a:r>
              <a:rPr lang="fr-FR" sz="2400" dirty="0"/>
              <a:t> Hands-On TD3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  SHOW CREATE TABLE  db1.address                     =&gt;    .. Un-</a:t>
            </a:r>
            <a:r>
              <a:rPr lang="fr-FR" sz="2400" dirty="0" err="1"/>
              <a:t>partitioned</a:t>
            </a:r>
            <a:r>
              <a:rPr lang="fr-FR" sz="2400" dirty="0"/>
              <a:t> table, PARQUET</a:t>
            </a:r>
          </a:p>
          <a:p>
            <a:endParaRPr lang="fr-FR" sz="2400" dirty="0"/>
          </a:p>
          <a:p>
            <a:r>
              <a:rPr lang="fr-FR" sz="2400" dirty="0"/>
              <a:t>  SHOW CREATE TABLE  db1.address_by_dept    =&gt;    .. </a:t>
            </a:r>
            <a:r>
              <a:rPr lang="fr-FR" sz="2400" dirty="0" err="1"/>
              <a:t>Partitioned</a:t>
            </a:r>
            <a:r>
              <a:rPr lang="fr-FR" sz="2400" dirty="0"/>
              <a:t> table, PARQUET  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br>
              <a:rPr lang="fr-FR" sz="2400" dirty="0"/>
            </a:br>
            <a:r>
              <a:rPr lang="fr-FR" sz="2400" dirty="0"/>
              <a:t>    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=92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 in (75,78,91,92)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commune_name</a:t>
            </a:r>
            <a:r>
              <a:rPr lang="fr-FR" sz="2400" dirty="0"/>
              <a:t> = ‘Nanterre’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Remind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r>
              <a:rPr lang="fr-FR" sz="2400" dirty="0"/>
              <a:t> / files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</a:t>
            </a:r>
            <a:r>
              <a:rPr lang="fr-FR" sz="2400" dirty="0" err="1"/>
              <a:t>spark</a:t>
            </a:r>
            <a:r>
              <a:rPr lang="fr-FR" sz="2400" dirty="0"/>
              <a:t>…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faster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8383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E9A-FA9C-903B-D9B7-EECB9062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6686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 :</a:t>
            </a:r>
            <a:br>
              <a:rPr lang="fr-FR" dirty="0"/>
            </a:br>
            <a:r>
              <a:rPr lang="fr-FR" dirty="0"/>
              <a:t>Directory  /</a:t>
            </a:r>
            <a:r>
              <a:rPr lang="fr-FR" dirty="0" err="1"/>
              <a:t>partCol</a:t>
            </a:r>
            <a:r>
              <a:rPr lang="fr-FR" dirty="0"/>
              <a:t>=value/* </a:t>
            </a:r>
            <a:br>
              <a:rPr lang="fr-FR" dirty="0"/>
            </a:br>
            <a:r>
              <a:rPr lang="fr-FR" dirty="0"/>
              <a:t>data files do not </a:t>
            </a:r>
            <a:r>
              <a:rPr lang="fr-FR" dirty="0" err="1"/>
              <a:t>contain</a:t>
            </a:r>
            <a:r>
              <a:rPr lang="fr-FR" dirty="0"/>
              <a:t> « </a:t>
            </a:r>
            <a:r>
              <a:rPr lang="fr-FR" dirty="0" err="1"/>
              <a:t>partCol</a:t>
            </a:r>
            <a:r>
              <a:rPr lang="fr-FR" dirty="0"/>
              <a:t>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2DB58-ACCA-F62D-A0BB-07F63773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25" y="2481969"/>
            <a:ext cx="2495766" cy="3200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8807E-9FE3-BA15-C235-E71AF00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12" y="3429000"/>
            <a:ext cx="7620660" cy="1162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7C2AE4-517B-596C-8615-84F1DE9C70A8}"/>
              </a:ext>
            </a:extLst>
          </p:cNvPr>
          <p:cNvSpPr/>
          <p:nvPr/>
        </p:nvSpPr>
        <p:spPr>
          <a:xfrm>
            <a:off x="1428025" y="3429000"/>
            <a:ext cx="1076542" cy="2572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38329-974E-1A88-278F-EC45D70736F1}"/>
              </a:ext>
            </a:extLst>
          </p:cNvPr>
          <p:cNvSpPr/>
          <p:nvPr/>
        </p:nvSpPr>
        <p:spPr>
          <a:xfrm>
            <a:off x="6305041" y="3390951"/>
            <a:ext cx="7715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3A8CBA-F2D5-5CEC-7BFF-6B2C50A6D6BB}"/>
              </a:ext>
            </a:extLst>
          </p:cNvPr>
          <p:cNvSpPr/>
          <p:nvPr/>
        </p:nvSpPr>
        <p:spPr>
          <a:xfrm rot="1587779">
            <a:off x="2752545" y="3640391"/>
            <a:ext cx="747712" cy="214313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7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08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</a:t>
            </a:r>
            <a:r>
              <a:rPr lang="fr-FR" dirty="0" err="1"/>
              <a:t>Execute</a:t>
            </a:r>
            <a:r>
              <a:rPr lang="fr-FR" dirty="0"/>
              <a:t> « EXPLAIN &lt;&lt;SQL&gt;&gt;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7FC4-37F9-8CB4-0F26-D639977849F3}"/>
              </a:ext>
            </a:extLst>
          </p:cNvPr>
          <p:cNvSpPr txBox="1"/>
          <p:nvPr/>
        </p:nvSpPr>
        <p:spPr>
          <a:xfrm>
            <a:off x="1260307" y="1799639"/>
            <a:ext cx="104656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  Execute SQL… prefixed by “EXPLAIN” keyword</a:t>
            </a:r>
          </a:p>
          <a:p>
            <a:endParaRPr lang="en-US" sz="2400" dirty="0"/>
          </a:p>
          <a:p>
            <a:r>
              <a:rPr lang="en-US" sz="2400" dirty="0" err="1"/>
              <a:t>spark.sql</a:t>
            </a:r>
            <a:r>
              <a:rPr lang="en-US" sz="2400" dirty="0"/>
              <a:t>("</a:t>
            </a:r>
            <a:r>
              <a:rPr lang="en-US" sz="2400" b="1" dirty="0"/>
              <a:t>EXPLAIN</a:t>
            </a:r>
            <a:r>
              <a:rPr lang="en-US" sz="2400" dirty="0"/>
              <a:t> select count(*) FROM db1.address_by_dept WHERE dept=92")</a:t>
            </a:r>
          </a:p>
          <a:p>
            <a:endParaRPr lang="en-US" sz="2400" dirty="0"/>
          </a:p>
          <a:p>
            <a:r>
              <a:rPr lang="en-US" sz="2400" dirty="0"/>
              <a:t> Hint:   display nicely, using   .show(false)   OR   .foreach(</a:t>
            </a:r>
            <a:r>
              <a:rPr lang="en-US" sz="2400" dirty="0" err="1"/>
              <a:t>println</a:t>
            </a:r>
            <a:r>
              <a:rPr lang="en-US" sz="2400" dirty="0"/>
              <a:t>(_))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b/ do you see “</a:t>
            </a:r>
            <a:r>
              <a:rPr lang="en-US" sz="2400" dirty="0" err="1"/>
              <a:t>PartitionFilters</a:t>
            </a:r>
            <a:r>
              <a:rPr lang="en-US" sz="2400" dirty="0"/>
              <a:t>: [ ..]” ?</a:t>
            </a:r>
          </a:p>
        </p:txBody>
      </p:sp>
    </p:spTree>
    <p:extLst>
      <p:ext uri="{BB962C8B-B14F-4D97-AF65-F5344CB8AC3E}">
        <p14:creationId xmlns:p14="http://schemas.microsoft.com/office/powerpoint/2010/main" val="21280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68751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7(</a:t>
            </a:r>
            <a:r>
              <a:rPr lang="fr-FR" dirty="0" err="1"/>
              <a:t>next</a:t>
            </a:r>
            <a:r>
              <a:rPr lang="fr-FR" dirty="0"/>
              <a:t>):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dataset.explain</a:t>
            </a:r>
            <a:r>
              <a:rPr lang="fr-FR" dirty="0"/>
              <a:t>()  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DFBE8-5E67-F45C-F5B4-0E66F3105861}"/>
              </a:ext>
            </a:extLst>
          </p:cNvPr>
          <p:cNvSpPr txBox="1"/>
          <p:nvPr/>
        </p:nvSpPr>
        <p:spPr>
          <a:xfrm>
            <a:off x="1322406" y="2713161"/>
            <a:ext cx="103089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val</a:t>
            </a:r>
            <a:r>
              <a:rPr lang="en-US" sz="2400" dirty="0"/>
              <a:t> ds = </a:t>
            </a:r>
            <a:r>
              <a:rPr lang="en-US" sz="2400" dirty="0" err="1"/>
              <a:t>spark.sql</a:t>
            </a:r>
            <a:r>
              <a:rPr lang="en-US" sz="2400" dirty="0"/>
              <a:t>("select count(*) FROM db1.address_by_dept WHERE dept=92")</a:t>
            </a:r>
            <a:br>
              <a:rPr lang="en-US" sz="2400" dirty="0"/>
            </a:br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(false)</a:t>
            </a:r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(true)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93519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FE57-1ADF-CC66-A590-800375A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7: </a:t>
            </a:r>
            <a:r>
              <a:rPr lang="fr-FR" dirty="0" err="1"/>
              <a:t>Dataset.explain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53FD-20D5-48B5-7D84-9A219958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40"/>
            <a:ext cx="12192000" cy="210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E060F-7E7C-725A-39CE-D057B7C9E1B6}"/>
              </a:ext>
            </a:extLst>
          </p:cNvPr>
          <p:cNvSpPr/>
          <p:nvPr/>
        </p:nvSpPr>
        <p:spPr>
          <a:xfrm flipH="1">
            <a:off x="2397920" y="4201166"/>
            <a:ext cx="4379117" cy="199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2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9FA-D2E8-032C-1BC9-0EE3222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30"/>
            <a:ext cx="10515600" cy="79211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6: SQL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8753C-728C-C088-F8F7-68101AD0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2097946"/>
            <a:ext cx="10358438" cy="253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FF61A-42CA-694A-A796-B264C156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7487"/>
            <a:ext cx="12192000" cy="185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EEF3-27B0-CE07-EC66-CE8FDBDD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1" y="941800"/>
            <a:ext cx="7068163" cy="10668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91853-F63C-EA44-2459-786E4051FCCE}"/>
              </a:ext>
            </a:extLst>
          </p:cNvPr>
          <p:cNvSpPr/>
          <p:nvPr/>
        </p:nvSpPr>
        <p:spPr>
          <a:xfrm flipH="1">
            <a:off x="2795588" y="1658593"/>
            <a:ext cx="1752598" cy="194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65B4C-552D-E9A6-F956-DBF553C12AF9}"/>
              </a:ext>
            </a:extLst>
          </p:cNvPr>
          <p:cNvSpPr/>
          <p:nvPr/>
        </p:nvSpPr>
        <p:spPr>
          <a:xfrm flipH="1">
            <a:off x="9139237" y="4235106"/>
            <a:ext cx="2135981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9D384-BC43-12EB-FAE7-7AF7E0BCAD11}"/>
              </a:ext>
            </a:extLst>
          </p:cNvPr>
          <p:cNvSpPr/>
          <p:nvPr/>
        </p:nvSpPr>
        <p:spPr>
          <a:xfrm flipH="1">
            <a:off x="916783" y="4377379"/>
            <a:ext cx="1602580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AF187-3D02-6D86-24C9-E0656159F473}"/>
              </a:ext>
            </a:extLst>
          </p:cNvPr>
          <p:cNvSpPr/>
          <p:nvPr/>
        </p:nvSpPr>
        <p:spPr>
          <a:xfrm flipH="1">
            <a:off x="2369345" y="6063302"/>
            <a:ext cx="4383880" cy="213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83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615-17DA-8895-727E-385F8A88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 : compare « EXPLAIN »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34AB8-FD00-2889-87E9-13C3085703A8}"/>
              </a:ext>
            </a:extLst>
          </p:cNvPr>
          <p:cNvSpPr txBox="1"/>
          <p:nvPr/>
        </p:nvSpPr>
        <p:spPr>
          <a:xfrm>
            <a:off x="1761896" y="2753990"/>
            <a:ext cx="87691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a/  Compare both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db1.address_by_dept WHERE dept=92")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 WHERE dept=92")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b/ what changed ?</a:t>
            </a:r>
          </a:p>
        </p:txBody>
      </p:sp>
    </p:spTree>
    <p:extLst>
      <p:ext uri="{BB962C8B-B14F-4D97-AF65-F5344CB8AC3E}">
        <p14:creationId xmlns:p14="http://schemas.microsoft.com/office/powerpoint/2010/main" val="162104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2CBB-6E50-9BF3-CC21-C2FE967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84337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625D1-F87B-5ABA-2284-2D61F85A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297"/>
            <a:ext cx="8720505" cy="16182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7B8342-A5A8-07AB-1D58-AF39D3EFE939}"/>
              </a:ext>
            </a:extLst>
          </p:cNvPr>
          <p:cNvSpPr/>
          <p:nvPr/>
        </p:nvSpPr>
        <p:spPr>
          <a:xfrm>
            <a:off x="1763059" y="1691975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F09188C-C8DD-B056-E098-41C363B38805}"/>
              </a:ext>
            </a:extLst>
          </p:cNvPr>
          <p:cNvSpPr/>
          <p:nvPr/>
        </p:nvSpPr>
        <p:spPr>
          <a:xfrm>
            <a:off x="1972887" y="975360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606DE3D-974D-2C76-0B13-F1EBD09470FA}"/>
              </a:ext>
            </a:extLst>
          </p:cNvPr>
          <p:cNvSpPr/>
          <p:nvPr/>
        </p:nvSpPr>
        <p:spPr>
          <a:xfrm rot="2214608">
            <a:off x="1377143" y="2032796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FBCF6-34FF-908F-80A1-3DDF0D334563}"/>
              </a:ext>
            </a:extLst>
          </p:cNvPr>
          <p:cNvSpPr/>
          <p:nvPr/>
        </p:nvSpPr>
        <p:spPr>
          <a:xfrm>
            <a:off x="696259" y="2567580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E5B2C55-901D-579D-B828-0ECCB622F13D}"/>
              </a:ext>
            </a:extLst>
          </p:cNvPr>
          <p:cNvSpPr/>
          <p:nvPr/>
        </p:nvSpPr>
        <p:spPr>
          <a:xfrm rot="15383224">
            <a:off x="5003834" y="-1637710"/>
            <a:ext cx="148215" cy="702317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68393-030F-67A6-4381-057169B4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83" y="388944"/>
            <a:ext cx="2629014" cy="62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3743-0925-5726-59BC-0C26CD9E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r>
              <a:rPr lang="fr-FR" dirty="0"/>
              <a:t> … </a:t>
            </a:r>
            <a:r>
              <a:rPr lang="fr-FR" dirty="0" err="1"/>
              <a:t>FirstClue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1 File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E390-1B54-3B94-2A77-6891C8F5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27" y="2029640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4E5D4E5-CC12-059D-3233-C6546DC2EA40}"/>
              </a:ext>
            </a:extLst>
          </p:cNvPr>
          <p:cNvSpPr/>
          <p:nvPr/>
        </p:nvSpPr>
        <p:spPr>
          <a:xfrm rot="15043155">
            <a:off x="4140927" y="4072259"/>
            <a:ext cx="309563" cy="598023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F352D-AE8D-F7D4-02EE-2B1363CD9BAD}"/>
              </a:ext>
            </a:extLst>
          </p:cNvPr>
          <p:cNvSpPr/>
          <p:nvPr/>
        </p:nvSpPr>
        <p:spPr>
          <a:xfrm>
            <a:off x="4762500" y="4171951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34849-CF2B-72B7-4723-38432D85E4C8}"/>
              </a:ext>
            </a:extLst>
          </p:cNvPr>
          <p:cNvSpPr/>
          <p:nvPr/>
        </p:nvSpPr>
        <p:spPr>
          <a:xfrm>
            <a:off x="4762500" y="3381376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CEFDED-6628-EF26-FFD3-67FF9138D866}"/>
              </a:ext>
            </a:extLst>
          </p:cNvPr>
          <p:cNvSpPr/>
          <p:nvPr/>
        </p:nvSpPr>
        <p:spPr>
          <a:xfrm rot="10800000">
            <a:off x="6212815" y="3624263"/>
            <a:ext cx="202272" cy="48966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EEF0F-A405-CFB7-C0F5-6E1050CCDEF6}"/>
              </a:ext>
            </a:extLst>
          </p:cNvPr>
          <p:cNvSpPr txBox="1"/>
          <p:nvPr/>
        </p:nvSpPr>
        <p:spPr>
          <a:xfrm>
            <a:off x="7305675" y="3474245"/>
            <a:ext cx="472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read</a:t>
            </a:r>
            <a:r>
              <a:rPr lang="fr-FR" dirty="0"/>
              <a:t>: 1 … </a:t>
            </a:r>
            <a:r>
              <a:rPr lang="fr-FR" dirty="0" err="1"/>
              <a:t>was</a:t>
            </a:r>
            <a:r>
              <a:rPr lang="fr-FR" dirty="0"/>
              <a:t> 1 file per 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743C-1407-67D8-687A-E1198683254B}"/>
              </a:ext>
            </a:extLst>
          </p:cNvPr>
          <p:cNvSpPr txBox="1"/>
          <p:nvPr/>
        </p:nvSpPr>
        <p:spPr>
          <a:xfrm>
            <a:off x="957425" y="4342696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partitions </a:t>
            </a:r>
            <a:r>
              <a:rPr lang="fr-FR" dirty="0" err="1"/>
              <a:t>read</a:t>
            </a:r>
            <a:r>
              <a:rPr lang="fr-FR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3953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92" y="9230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… </a:t>
            </a:r>
            <a:r>
              <a:rPr lang="fr-FR" dirty="0" err="1"/>
              <a:t>Search</a:t>
            </a:r>
            <a:r>
              <a:rPr lang="fr-FR" dirty="0"/>
              <a:t> « </a:t>
            </a:r>
            <a:r>
              <a:rPr lang="fr-FR" dirty="0" err="1"/>
              <a:t>PartitionFilters</a:t>
            </a:r>
            <a:r>
              <a:rPr lang="fr-FR" dirty="0"/>
              <a:t> »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9CE5-DE71-9292-1984-D33107AA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6" y="3067865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26674ED-9DAA-C3C6-576F-BC0BEC6AA951}"/>
              </a:ext>
            </a:extLst>
          </p:cNvPr>
          <p:cNvSpPr/>
          <p:nvPr/>
        </p:nvSpPr>
        <p:spPr>
          <a:xfrm rot="17214429">
            <a:off x="2269200" y="3995720"/>
            <a:ext cx="309563" cy="121679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9522-7DFF-A15F-E7B9-367FC8AFFAA0}"/>
              </a:ext>
            </a:extLst>
          </p:cNvPr>
          <p:cNvSpPr txBox="1"/>
          <p:nvPr/>
        </p:nvSpPr>
        <p:spPr>
          <a:xfrm>
            <a:off x="-23028" y="4086491"/>
            <a:ext cx="193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Move mouse over </a:t>
            </a:r>
            <a:br>
              <a:rPr lang="fr-FR" dirty="0"/>
            </a:br>
            <a:r>
              <a:rPr lang="fr-FR" dirty="0"/>
              <a:t>..  Show </a:t>
            </a:r>
            <a:r>
              <a:rPr lang="fr-FR" dirty="0" err="1"/>
              <a:t>tooltip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F0BF-C67B-73F1-437A-5E17A63F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22" y="2804995"/>
            <a:ext cx="3398815" cy="268628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FCF07DB-6920-C2A3-B7E5-0CAEE431EBC0}"/>
              </a:ext>
            </a:extLst>
          </p:cNvPr>
          <p:cNvSpPr/>
          <p:nvPr/>
        </p:nvSpPr>
        <p:spPr>
          <a:xfrm rot="14467692">
            <a:off x="5112560" y="3333384"/>
            <a:ext cx="309563" cy="1969474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1E133-2550-AA1A-A2CC-3EE5FBB9DEDE}"/>
              </a:ext>
            </a:extLst>
          </p:cNvPr>
          <p:cNvSpPr/>
          <p:nvPr/>
        </p:nvSpPr>
        <p:spPr>
          <a:xfrm>
            <a:off x="6642718" y="2762250"/>
            <a:ext cx="1538288" cy="1362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79FDB-4909-F9E3-58A1-FBC0DEC83067}"/>
              </a:ext>
            </a:extLst>
          </p:cNvPr>
          <p:cNvSpPr/>
          <p:nvPr/>
        </p:nvSpPr>
        <p:spPr>
          <a:xfrm>
            <a:off x="6720213" y="3671888"/>
            <a:ext cx="1318887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47EDD-C25A-6893-A297-EE5B13D56A90}"/>
              </a:ext>
            </a:extLst>
          </p:cNvPr>
          <p:cNvSpPr/>
          <p:nvPr/>
        </p:nvSpPr>
        <p:spPr>
          <a:xfrm>
            <a:off x="6720213" y="3800475"/>
            <a:ext cx="290744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B7F698-9719-E29B-037E-CAF1F9AFC15F}"/>
              </a:ext>
            </a:extLst>
          </p:cNvPr>
          <p:cNvSpPr/>
          <p:nvPr/>
        </p:nvSpPr>
        <p:spPr>
          <a:xfrm rot="16200000">
            <a:off x="8464528" y="3397123"/>
            <a:ext cx="309563" cy="58762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F96F5-728E-B997-1581-3BBD87431706}"/>
              </a:ext>
            </a:extLst>
          </p:cNvPr>
          <p:cNvSpPr txBox="1"/>
          <p:nvPr/>
        </p:nvSpPr>
        <p:spPr>
          <a:xfrm>
            <a:off x="8987797" y="3101370"/>
            <a:ext cx="3004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PartitionFilters</a:t>
            </a:r>
            <a:r>
              <a:rPr lang="fr-FR" sz="2400" dirty="0"/>
              <a:t>: [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isnotnull</a:t>
            </a:r>
            <a:r>
              <a:rPr lang="fr-FR" sz="2400" dirty="0"/>
              <a:t>(dept#815),</a:t>
            </a:r>
          </a:p>
          <a:p>
            <a:r>
              <a:rPr lang="fr-FR" sz="2400" dirty="0"/>
              <a:t>    dept#815 = 92</a:t>
            </a:r>
          </a:p>
          <a:p>
            <a:r>
              <a:rPr lang="fr-FR" sz="2400" dirty="0"/>
              <a:t>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6181-D9B1-176C-A18B-FE29065D0563}"/>
              </a:ext>
            </a:extLst>
          </p:cNvPr>
          <p:cNvSpPr/>
          <p:nvPr/>
        </p:nvSpPr>
        <p:spPr>
          <a:xfrm>
            <a:off x="7245056" y="3543301"/>
            <a:ext cx="794043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11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…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PartitionFilters</a:t>
            </a:r>
            <a:r>
              <a:rPr lang="fr-FR" dirty="0"/>
              <a:t>:[..]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textual</a:t>
            </a:r>
            <a:r>
              <a:rPr lang="fr-FR" dirty="0"/>
              <a:t> « Details 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4F9A-5D71-429D-CB47-674740CD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03" y="2049363"/>
            <a:ext cx="4534293" cy="4808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68DF0-DD29-542C-2511-F176D3EC1483}"/>
              </a:ext>
            </a:extLst>
          </p:cNvPr>
          <p:cNvSpPr/>
          <p:nvPr/>
        </p:nvSpPr>
        <p:spPr>
          <a:xfrm flipH="1">
            <a:off x="5105399" y="5844332"/>
            <a:ext cx="292926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589DE-22F7-09E6-9B5D-ADB4FC697F78}"/>
              </a:ext>
            </a:extLst>
          </p:cNvPr>
          <p:cNvSpPr/>
          <p:nvPr/>
        </p:nvSpPr>
        <p:spPr>
          <a:xfrm flipH="1">
            <a:off x="5048247" y="2820144"/>
            <a:ext cx="4629348" cy="4037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E20D6-B1F4-FA9F-0D60-5DFD7EA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9" y="2100921"/>
            <a:ext cx="2762489" cy="990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3D9B6-0064-C68C-8AF7-12F01C531D5B}"/>
              </a:ext>
            </a:extLst>
          </p:cNvPr>
          <p:cNvSpPr/>
          <p:nvPr/>
        </p:nvSpPr>
        <p:spPr>
          <a:xfrm flipH="1">
            <a:off x="1728667" y="2824912"/>
            <a:ext cx="642939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59091A7-D7D7-4617-8462-A19EDC4C62FE}"/>
              </a:ext>
            </a:extLst>
          </p:cNvPr>
          <p:cNvSpPr/>
          <p:nvPr/>
        </p:nvSpPr>
        <p:spPr>
          <a:xfrm rot="17328816">
            <a:off x="3293022" y="2900205"/>
            <a:ext cx="309563" cy="1373958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018D871-6EEE-406D-1CCA-A13041BAF028}"/>
              </a:ext>
            </a:extLst>
          </p:cNvPr>
          <p:cNvSpPr/>
          <p:nvPr/>
        </p:nvSpPr>
        <p:spPr>
          <a:xfrm rot="20214248">
            <a:off x="1575356" y="2326131"/>
            <a:ext cx="249954" cy="54026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A5F76-41FA-F7ED-1C10-5B06DC222AD3}"/>
              </a:ext>
            </a:extLst>
          </p:cNvPr>
          <p:cNvSpPr txBox="1"/>
          <p:nvPr/>
        </p:nvSpPr>
        <p:spPr>
          <a:xfrm>
            <a:off x="547376" y="1973400"/>
            <a:ext cx="130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Click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E9488-E579-9C2A-6822-8F609A4DD7E2}"/>
              </a:ext>
            </a:extLst>
          </p:cNvPr>
          <p:cNvSpPr txBox="1"/>
          <p:nvPr/>
        </p:nvSpPr>
        <p:spPr>
          <a:xfrm>
            <a:off x="2514404" y="366320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Expanded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342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5410-54ED-D564-6381-6904C6EB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9 :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 (N partitions)</a:t>
            </a:r>
            <a:br>
              <a:rPr lang="fr-FR" dirty="0"/>
            </a:br>
            <a:r>
              <a:rPr lang="fr-FR" dirty="0"/>
              <a:t> =&gt; show N </a:t>
            </a:r>
            <a:r>
              <a:rPr lang="fr-FR" dirty="0" err="1"/>
              <a:t>tasks</a:t>
            </a:r>
            <a:r>
              <a:rPr lang="fr-FR" dirty="0"/>
              <a:t>  in   Job-&gt;Stage-&gt;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3EA42-1D1E-F571-33FA-5E037B0C7376}"/>
              </a:ext>
            </a:extLst>
          </p:cNvPr>
          <p:cNvSpPr txBox="1"/>
          <p:nvPr/>
        </p:nvSpPr>
        <p:spPr>
          <a:xfrm>
            <a:off x="467259" y="2024353"/>
            <a:ext cx="109340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a/ </a:t>
            </a:r>
            <a:r>
              <a:rPr lang="fr-FR" sz="3200" dirty="0" err="1"/>
              <a:t>browse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SQL </a:t>
            </a:r>
            <a:r>
              <a:rPr lang="fr-FR" sz="3200" dirty="0" err="1"/>
              <a:t>logical</a:t>
            </a:r>
            <a:r>
              <a:rPr lang="fr-FR" sz="3200" dirty="0"/>
              <a:t> plan to </a:t>
            </a:r>
            <a:r>
              <a:rPr lang="fr-FR" sz="3200" dirty="0" err="1"/>
              <a:t>execution</a:t>
            </a:r>
            <a:r>
              <a:rPr lang="fr-FR" sz="3200" dirty="0"/>
              <a:t> plan: Jobs-&gt;Stages</a:t>
            </a:r>
          </a:p>
          <a:p>
            <a:endParaRPr lang="fr-FR" sz="3200" dirty="0"/>
          </a:p>
          <a:p>
            <a:r>
              <a:rPr lang="fr-FR" sz="3200" dirty="0"/>
              <a:t>b/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SparkUI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</a:t>
            </a:r>
            <a:r>
              <a:rPr lang="fr-FR" sz="3200" dirty="0" err="1"/>
              <a:t>showing</a:t>
            </a:r>
            <a:r>
              <a:rPr lang="fr-FR" sz="3200" dirty="0"/>
              <a:t> </a:t>
            </a:r>
            <a:r>
              <a:rPr lang="fr-FR" sz="3200" dirty="0" err="1"/>
              <a:t>detailed</a:t>
            </a:r>
            <a:r>
              <a:rPr lang="fr-FR" sz="3200" dirty="0"/>
              <a:t> table </a:t>
            </a:r>
            <a:r>
              <a:rPr lang="fr-FR" sz="3200" dirty="0" err="1"/>
              <a:t>results</a:t>
            </a:r>
            <a:r>
              <a:rPr lang="fr-FR" sz="3200" dirty="0"/>
              <a:t> </a:t>
            </a:r>
            <a:br>
              <a:rPr lang="fr-FR" sz="3200" dirty="0"/>
            </a:br>
            <a:r>
              <a:rPr lang="fr-FR" sz="3200" dirty="0"/>
              <a:t>    (time, IO </a:t>
            </a:r>
            <a:r>
              <a:rPr lang="fr-FR" sz="3200" dirty="0" err="1"/>
              <a:t>statistics</a:t>
            </a:r>
            <a:r>
              <a:rPr lang="fr-FR" sz="3200" dirty="0"/>
              <a:t>) PER partition.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c/ Check table </a:t>
            </a:r>
            <a:r>
              <a:rPr lang="fr-FR" sz="3200" dirty="0" err="1"/>
              <a:t>results</a:t>
            </a:r>
            <a:r>
              <a:rPr lang="fr-FR" sz="3200" dirty="0"/>
              <a:t> has N </a:t>
            </a:r>
            <a:r>
              <a:rPr lang="fr-FR" sz="3200" dirty="0" err="1"/>
              <a:t>rows</a:t>
            </a:r>
            <a:r>
              <a:rPr lang="fr-FR" sz="3200" dirty="0"/>
              <a:t>, </a:t>
            </a:r>
            <a:br>
              <a:rPr lang="fr-FR" sz="3200" dirty="0"/>
            </a:br>
            <a:r>
              <a:rPr lang="fr-FR" sz="3200" dirty="0"/>
              <a:t>   </a:t>
            </a:r>
            <a:r>
              <a:rPr lang="fr-FR" sz="3200" dirty="0" err="1"/>
              <a:t>where</a:t>
            </a:r>
            <a:r>
              <a:rPr lang="fr-FR" sz="3200" dirty="0"/>
              <a:t> N=</a:t>
            </a:r>
            <a:r>
              <a:rPr lang="fr-FR" sz="3200" dirty="0" err="1"/>
              <a:t>ds.toJavaRDD.getNumPartition</a:t>
            </a:r>
            <a:br>
              <a:rPr lang="fr-FR" sz="3200" dirty="0"/>
            </a:br>
            <a:r>
              <a:rPr lang="fr-FR" sz="3200" dirty="0"/>
              <a:t>    Is the </a:t>
            </a:r>
            <a:r>
              <a:rPr lang="fr-FR" sz="3200" dirty="0" err="1"/>
              <a:t>dataset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</a:t>
            </a:r>
            <a:r>
              <a:rPr lang="fr-FR" sz="3200" dirty="0" err="1"/>
              <a:t>balanced</a:t>
            </a:r>
            <a:r>
              <a:rPr lang="fr-FR" sz="3200" dirty="0"/>
              <a:t> (or </a:t>
            </a:r>
            <a:r>
              <a:rPr lang="fr-FR" sz="3200" dirty="0" err="1"/>
              <a:t>skewed</a:t>
            </a:r>
            <a:r>
              <a:rPr lang="fr-FR" sz="3200" dirty="0"/>
              <a:t>) ?</a:t>
            </a:r>
          </a:p>
          <a:p>
            <a:r>
              <a:rPr lang="fr-FR" sz="3200" dirty="0"/>
              <a:t>d/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of (min-</a:t>
            </a:r>
            <a:r>
              <a:rPr lang="fr-FR" sz="3200" dirty="0" err="1"/>
              <a:t>average</a:t>
            </a:r>
            <a:r>
              <a:rPr lang="fr-FR" sz="3200" dirty="0"/>
              <a:t>-max) partition </a:t>
            </a:r>
            <a:r>
              <a:rPr lang="fr-FR" sz="3200" dirty="0" err="1"/>
              <a:t>results</a:t>
            </a:r>
            <a:r>
              <a:rPr lang="fr-FR" sz="3200" dirty="0"/>
              <a:t> in DAG</a:t>
            </a:r>
          </a:p>
        </p:txBody>
      </p:sp>
    </p:spTree>
    <p:extLst>
      <p:ext uri="{BB962C8B-B14F-4D97-AF65-F5344CB8AC3E}">
        <p14:creationId xmlns:p14="http://schemas.microsoft.com/office/powerpoint/2010/main" val="4765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</a:t>
            </a:r>
          </a:p>
          <a:p>
            <a:r>
              <a:rPr lang="fr-FR" sz="2400" dirty="0"/>
              <a:t>        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1923219" y="263377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331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EFF3-69A0-EF47-2F8A-291F9E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5"/>
            <a:ext cx="10515600" cy="77872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 Narrow/Wide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AB33D-B20E-758E-8879-4E0E37BAD2A9}"/>
              </a:ext>
            </a:extLst>
          </p:cNvPr>
          <p:cNvSpPr txBox="1"/>
          <p:nvPr/>
        </p:nvSpPr>
        <p:spPr>
          <a:xfrm>
            <a:off x="1300580" y="930358"/>
            <a:ext cx="10480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linkClick r:id="rId2"/>
              </a:rPr>
              <a:t>https://spark.apache.org/docs/latest/rdd-programming-guide.html#transformations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91BD1-FDC3-A174-7523-7947D84F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" y="1535837"/>
            <a:ext cx="5078765" cy="530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FEFDF-6558-5757-F186-BCCC06C4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052" y="1424121"/>
            <a:ext cx="5260272" cy="54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6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866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10: combine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b="1" dirty="0"/>
              <a:t>Narrow</a:t>
            </a:r>
            <a:r>
              <a:rPr lang="fr-FR" dirty="0"/>
              <a:t> transformations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sample</a:t>
            </a:r>
            <a:r>
              <a:rPr lang="fr-FR" dirty="0"/>
              <a:t>, select, </a:t>
            </a:r>
            <a:r>
              <a:rPr lang="fr-FR" dirty="0" err="1"/>
              <a:t>withColumn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4CA-8E0B-A049-D6CC-FCADDA66BE8D}"/>
              </a:ext>
            </a:extLst>
          </p:cNvPr>
          <p:cNvSpPr txBox="1"/>
          <p:nvPr/>
        </p:nvSpPr>
        <p:spPr>
          <a:xfrm>
            <a:off x="858681" y="1646173"/>
            <a:ext cx="883389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/>
              <a:t> val </a:t>
            </a:r>
            <a:r>
              <a:rPr lang="fr-FR" sz="2400" dirty="0" err="1"/>
              <a:t>addressDs</a:t>
            </a:r>
            <a:r>
              <a:rPr lang="fr-FR" sz="2400" dirty="0"/>
              <a:t> = …..</a:t>
            </a:r>
            <a:br>
              <a:rPr lang="fr-FR" sz="2400" dirty="0"/>
            </a:br>
            <a:r>
              <a:rPr lang="fr-FR" sz="2400" dirty="0"/>
              <a:t>  .</a:t>
            </a:r>
            <a:r>
              <a:rPr lang="fr-FR" sz="2400" dirty="0" err="1"/>
              <a:t>filter</a:t>
            </a:r>
            <a:r>
              <a:rPr lang="fr-FR" sz="2400" dirty="0"/>
              <a:t>(a).</a:t>
            </a:r>
            <a:r>
              <a:rPr lang="fr-FR" sz="2400" dirty="0" err="1"/>
              <a:t>filter</a:t>
            </a:r>
            <a:r>
              <a:rPr lang="fr-FR" sz="2400" dirty="0"/>
              <a:t>(b)   // =&gt; check Spark combine as   .</a:t>
            </a:r>
            <a:r>
              <a:rPr lang="fr-FR" sz="2400" dirty="0" err="1"/>
              <a:t>filter</a:t>
            </a:r>
            <a:r>
              <a:rPr lang="fr-FR" sz="2400" dirty="0"/>
              <a:t>(a &amp;&amp; b) !!</a:t>
            </a:r>
          </a:p>
          <a:p>
            <a:endParaRPr lang="fr-FR" sz="2400" dirty="0"/>
          </a:p>
          <a:p>
            <a:r>
              <a:rPr lang="fr-FR" sz="2400" dirty="0"/>
              <a:t>b/ ..like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     .</a:t>
            </a:r>
            <a:r>
              <a:rPr lang="fr-FR" sz="2400" dirty="0" err="1"/>
              <a:t>withColumn</a:t>
            </a:r>
            <a:r>
              <a:rPr lang="fr-FR" sz="2400" dirty="0"/>
              <a:t>(..)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(0.9)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 (0.9)</a:t>
            </a:r>
            <a:br>
              <a:rPr lang="fr-FR" sz="2400" dirty="0"/>
            </a:br>
            <a:r>
              <a:rPr lang="fr-FR" sz="2400" dirty="0"/>
              <a:t>     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«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-apple-system"/>
              </a:rPr>
              <a:t>WholeStageCodegen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(1) </a:t>
            </a:r>
            <a:r>
              <a:rPr lang="fr-FR" sz="2400" dirty="0"/>
              <a:t> »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59EA6-DD9E-B84A-F39F-6E43C543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574" y="1837185"/>
            <a:ext cx="192421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699E9-B0CE-6C94-5C2C-82935B22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11" y="509325"/>
            <a:ext cx="1108565" cy="575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2E9D0-F426-AB5E-E10C-F03F03B8C82D}"/>
              </a:ext>
            </a:extLst>
          </p:cNvPr>
          <p:cNvSpPr txBox="1"/>
          <p:nvPr/>
        </p:nvSpPr>
        <p:spPr>
          <a:xfrm>
            <a:off x="691349" y="1767487"/>
            <a:ext cx="82884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Example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address3")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</a:t>
            </a:r>
            <a:r>
              <a:rPr lang="fr-FR" dirty="0" err="1"/>
              <a:t>commune_nom</a:t>
            </a:r>
            <a:r>
              <a:rPr lang="fr-FR" dirty="0"/>
              <a:t> like '%n%’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("commune_nom2", col("</a:t>
            </a:r>
            <a:r>
              <a:rPr lang="fr-FR" dirty="0" err="1"/>
              <a:t>commune_nom</a:t>
            </a:r>
            <a:r>
              <a:rPr lang="fr-FR" dirty="0"/>
              <a:t>"))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("commune_nom2 like '%a%’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("commune_nom3", </a:t>
            </a:r>
            <a:r>
              <a:rPr lang="fr-FR" dirty="0" err="1"/>
              <a:t>concat</a:t>
            </a:r>
            <a:r>
              <a:rPr lang="fr-FR" dirty="0"/>
              <a:t>(col("commune_nom2"), lit("X")))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("commune_nom3 like '%t%’ »)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.show(2, false)</a:t>
            </a:r>
          </a:p>
        </p:txBody>
      </p:sp>
    </p:spTree>
    <p:extLst>
      <p:ext uri="{BB962C8B-B14F-4D97-AF65-F5344CB8AC3E}">
        <p14:creationId xmlns:p14="http://schemas.microsoft.com/office/powerpoint/2010/main" val="3748924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30A-0001-3ADD-8C93-D8019C25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WholeStageCodegen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java code for(;;) on </a:t>
            </a:r>
            <a:r>
              <a:rPr lang="fr-FR" dirty="0" err="1"/>
              <a:t>Dataset</a:t>
            </a:r>
            <a:r>
              <a:rPr lang="fr-FR" dirty="0"/>
              <a:t>&lt;Row&gt;…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0FA6A-CBE5-304E-C9AF-1373D4382D28}"/>
              </a:ext>
            </a:extLst>
          </p:cNvPr>
          <p:cNvSpPr txBox="1"/>
          <p:nvPr/>
        </p:nvSpPr>
        <p:spPr>
          <a:xfrm>
            <a:off x="2457450" y="2362201"/>
            <a:ext cx="79356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Show the </a:t>
            </a:r>
            <a:r>
              <a:rPr lang="fr-FR" sz="2000" dirty="0" err="1"/>
              <a:t>corresponding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Java Code of </a:t>
            </a:r>
            <a:r>
              <a:rPr lang="fr-FR" sz="2000" dirty="0" err="1"/>
              <a:t>WholeStageCodegen</a:t>
            </a:r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use    </a:t>
            </a:r>
            <a:r>
              <a:rPr lang="fr-FR" sz="3200" b="1" dirty="0" err="1"/>
              <a:t>ds.queryExecution.debug.codegen</a:t>
            </a:r>
            <a:endParaRPr lang="fr-FR" sz="2000" b="1" dirty="0"/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… 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find</a:t>
            </a:r>
            <a:r>
              <a:rPr lang="fr-FR" sz="2000" dirty="0"/>
              <a:t> « ..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org.apache.spark.sql.execution.BufferedRowIterator</a:t>
            </a:r>
            <a:r>
              <a:rPr lang="fr-FR" sz="2000" dirty="0"/>
              <a:t> » </a:t>
            </a:r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c/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 @Override </a:t>
            </a:r>
            <a:r>
              <a:rPr lang="fr-FR" sz="2000" b="1" dirty="0" err="1"/>
              <a:t>protected</a:t>
            </a:r>
            <a:r>
              <a:rPr lang="fr-FR" sz="2000" b="1" dirty="0"/>
              <a:t> </a:t>
            </a:r>
            <a:r>
              <a:rPr lang="fr-FR" sz="2000" b="1" dirty="0" err="1"/>
              <a:t>void</a:t>
            </a:r>
            <a:r>
              <a:rPr lang="fr-FR" sz="2000" b="1" dirty="0"/>
              <a:t> </a:t>
            </a:r>
            <a:r>
              <a:rPr lang="fr-FR" sz="2000" b="1" dirty="0" err="1"/>
              <a:t>processNext</a:t>
            </a:r>
            <a:r>
              <a:rPr lang="fr-FR" sz="2000" b="1" dirty="0"/>
              <a:t>() {</a:t>
            </a:r>
            <a:br>
              <a:rPr lang="fr-FR" sz="2000" b="1" dirty="0"/>
            </a:br>
            <a:r>
              <a:rPr lang="fr-FR" sz="2000" dirty="0"/>
              <a:t>  .. 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supposed</a:t>
            </a:r>
            <a:r>
              <a:rPr lang="fr-FR" sz="2000" dirty="0"/>
              <a:t> to </a:t>
            </a:r>
            <a:r>
              <a:rPr lang="fr-FR" sz="2000" dirty="0" err="1"/>
              <a:t>map</a:t>
            </a:r>
            <a:r>
              <a:rPr lang="fr-FR" sz="2000" dirty="0"/>
              <a:t> copy all </a:t>
            </a:r>
            <a:r>
              <a:rPr lang="fr-FR" sz="2000" dirty="0" err="1"/>
              <a:t>filtered</a:t>
            </a:r>
            <a:r>
              <a:rPr lang="fr-FR" sz="2000" dirty="0"/>
              <a:t> </a:t>
            </a:r>
            <a:r>
              <a:rPr lang="fr-FR" sz="2000" dirty="0" err="1"/>
              <a:t>rows</a:t>
            </a:r>
            <a:r>
              <a:rPr lang="fr-FR" sz="2000" dirty="0"/>
              <a:t> x </a:t>
            </a:r>
            <a:r>
              <a:rPr lang="fr-FR" sz="2000" dirty="0" err="1"/>
              <a:t>columns</a:t>
            </a:r>
            <a:r>
              <a:rPr lang="fr-FR" sz="2000" dirty="0"/>
              <a:t> to new RDD[Row]</a:t>
            </a:r>
          </a:p>
          <a:p>
            <a:br>
              <a:rPr lang="fr-FR" sz="2000" dirty="0"/>
            </a:br>
            <a:r>
              <a:rPr lang="fr-FR" sz="2000" dirty="0"/>
              <a:t>d/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filter</a:t>
            </a:r>
            <a:r>
              <a:rPr lang="fr-FR" sz="2000" dirty="0"/>
              <a:t> conditions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52561-3EC6-188C-2DB9-355AE2715987}"/>
              </a:ext>
            </a:extLst>
          </p:cNvPr>
          <p:cNvSpPr txBox="1"/>
          <p:nvPr/>
        </p:nvSpPr>
        <p:spPr>
          <a:xfrm>
            <a:off x="595312" y="4678026"/>
            <a:ext cx="113823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2"/>
              </a:rPr>
              <a:t>https://github.com/apache/spark/blob/master/sql/core/src/main/java/org/apache/spark/sql/execution/BufferedRowIterator.java#L97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0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473C-1B1F-5594-8BD1-0D72853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29879"/>
            <a:ext cx="12192000" cy="57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949E7-5D47-F6F4-0030-25F6C175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56"/>
            <a:ext cx="12192000" cy="45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A244-6A79-197A-C2B1-37D3C77D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9040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95980-C830-CA01-CE94-427B1E175E2F}"/>
              </a:ext>
            </a:extLst>
          </p:cNvPr>
          <p:cNvSpPr txBox="1"/>
          <p:nvPr/>
        </p:nvSpPr>
        <p:spPr>
          <a:xfrm>
            <a:off x="4710545" y="3369426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Spark File I/O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1AA49-0539-66AA-A844-93AFBCE008F2}"/>
              </a:ext>
            </a:extLst>
          </p:cNvPr>
          <p:cNvCxnSpPr>
            <a:cxnSpLocks/>
          </p:cNvCxnSpPr>
          <p:nvPr/>
        </p:nvCxnSpPr>
        <p:spPr>
          <a:xfrm flipV="1">
            <a:off x="6874632" y="3007662"/>
            <a:ext cx="747259" cy="285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A002D4-AAFF-D71F-5531-CE20AED7DDF5}"/>
              </a:ext>
            </a:extLst>
          </p:cNvPr>
          <p:cNvSpPr txBox="1"/>
          <p:nvPr/>
        </p:nvSpPr>
        <p:spPr>
          <a:xfrm>
            <a:off x="7735941" y="2634565"/>
            <a:ext cx="56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</a:t>
            </a:r>
            <a:endParaRPr lang="fr-FR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09750B-5038-01F5-D1C3-4FC9AF58FE6E}"/>
              </a:ext>
            </a:extLst>
          </p:cNvPr>
          <p:cNvCxnSpPr>
            <a:cxnSpLocks/>
          </p:cNvCxnSpPr>
          <p:nvPr/>
        </p:nvCxnSpPr>
        <p:spPr>
          <a:xfrm>
            <a:off x="6903314" y="3838053"/>
            <a:ext cx="526473" cy="56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241D84-F976-33B2-7E45-84E34839DEA7}"/>
              </a:ext>
            </a:extLst>
          </p:cNvPr>
          <p:cNvSpPr txBox="1"/>
          <p:nvPr/>
        </p:nvSpPr>
        <p:spPr>
          <a:xfrm>
            <a:off x="3834985" y="454924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Schema</a:t>
            </a:r>
            <a:endParaRPr lang="fr-FR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CB013-D3C4-1B3D-7532-005EC94F7AC8}"/>
              </a:ext>
            </a:extLst>
          </p:cNvPr>
          <p:cNvCxnSpPr>
            <a:cxnSpLocks/>
          </p:cNvCxnSpPr>
          <p:nvPr/>
        </p:nvCxnSpPr>
        <p:spPr>
          <a:xfrm>
            <a:off x="6209990" y="3924083"/>
            <a:ext cx="248881" cy="8179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7DA465-AB87-D377-9F0C-ECB627BCEDA3}"/>
              </a:ext>
            </a:extLst>
          </p:cNvPr>
          <p:cNvCxnSpPr>
            <a:cxnSpLocks/>
          </p:cNvCxnSpPr>
          <p:nvPr/>
        </p:nvCxnSpPr>
        <p:spPr>
          <a:xfrm>
            <a:off x="7082444" y="3493808"/>
            <a:ext cx="5544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371BB0-6148-DF61-D5C6-036A2B3B79E5}"/>
              </a:ext>
            </a:extLst>
          </p:cNvPr>
          <p:cNvSpPr txBox="1"/>
          <p:nvPr/>
        </p:nvSpPr>
        <p:spPr>
          <a:xfrm>
            <a:off x="7813619" y="3262975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</a:t>
            </a:r>
            <a:endParaRPr lang="fr-FR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4370EF-BBDD-96C4-1230-EDB58CF1571C}"/>
              </a:ext>
            </a:extLst>
          </p:cNvPr>
          <p:cNvCxnSpPr>
            <a:cxnSpLocks/>
          </p:cNvCxnSpPr>
          <p:nvPr/>
        </p:nvCxnSpPr>
        <p:spPr>
          <a:xfrm>
            <a:off x="7126778" y="3718251"/>
            <a:ext cx="529403" cy="235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8B61C-5B05-85FD-04EC-BF9DE82FC137}"/>
              </a:ext>
            </a:extLst>
          </p:cNvPr>
          <p:cNvSpPr txBox="1"/>
          <p:nvPr/>
        </p:nvSpPr>
        <p:spPr>
          <a:xfrm>
            <a:off x="7764247" y="366181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ND-</a:t>
            </a:r>
            <a:r>
              <a:rPr lang="fr-FR" sz="2400" dirty="0" err="1"/>
              <a:t>json</a:t>
            </a:r>
            <a:endParaRPr lang="fr-F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9FDD4-68BB-DEE3-D2FB-50E9D34AB278}"/>
              </a:ext>
            </a:extLst>
          </p:cNvPr>
          <p:cNvSpPr txBox="1"/>
          <p:nvPr/>
        </p:nvSpPr>
        <p:spPr>
          <a:xfrm>
            <a:off x="7495166" y="4280400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B2CC-C11D-1D3C-7296-56A844F34F38}"/>
              </a:ext>
            </a:extLst>
          </p:cNvPr>
          <p:cNvSpPr txBox="1"/>
          <p:nvPr/>
        </p:nvSpPr>
        <p:spPr>
          <a:xfrm>
            <a:off x="6166684" y="468735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xml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79F2D3-7667-C254-9528-A6268FEC9218}"/>
              </a:ext>
            </a:extLst>
          </p:cNvPr>
          <p:cNvCxnSpPr>
            <a:cxnSpLocks/>
          </p:cNvCxnSpPr>
          <p:nvPr/>
        </p:nvCxnSpPr>
        <p:spPr>
          <a:xfrm flipH="1">
            <a:off x="4649585" y="3851243"/>
            <a:ext cx="648393" cy="6980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0E57B2-5AE4-DB51-A256-7EFDEC422DF1}"/>
              </a:ext>
            </a:extLst>
          </p:cNvPr>
          <p:cNvCxnSpPr>
            <a:cxnSpLocks/>
          </p:cNvCxnSpPr>
          <p:nvPr/>
        </p:nvCxnSpPr>
        <p:spPr>
          <a:xfrm flipH="1">
            <a:off x="3774576" y="3892645"/>
            <a:ext cx="830078" cy="3426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4957E6-5B42-2F55-039E-C9473C1E8EA5}"/>
              </a:ext>
            </a:extLst>
          </p:cNvPr>
          <p:cNvSpPr txBox="1"/>
          <p:nvPr/>
        </p:nvSpPr>
        <p:spPr>
          <a:xfrm>
            <a:off x="1715550" y="4123478"/>
            <a:ext cx="204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PostProcessing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8C697-198B-4887-EBC3-252B5E5638A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193375" y="3469702"/>
            <a:ext cx="1223660" cy="61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99781-3A2A-60AF-DC33-62288C46EFE0}"/>
              </a:ext>
            </a:extLst>
          </p:cNvPr>
          <p:cNvSpPr txBox="1"/>
          <p:nvPr/>
        </p:nvSpPr>
        <p:spPr>
          <a:xfrm>
            <a:off x="3612082" y="1951362"/>
            <a:ext cx="11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parquet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FED86-525D-FDF9-7579-B462FEBDB07D}"/>
              </a:ext>
            </a:extLst>
          </p:cNvPr>
          <p:cNvCxnSpPr>
            <a:cxnSpLocks/>
          </p:cNvCxnSpPr>
          <p:nvPr/>
        </p:nvCxnSpPr>
        <p:spPr>
          <a:xfrm flipH="1" flipV="1">
            <a:off x="4332924" y="2372375"/>
            <a:ext cx="398862" cy="7280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AD2149-7EA3-1736-4F88-3F1FD7B6A415}"/>
              </a:ext>
            </a:extLst>
          </p:cNvPr>
          <p:cNvSpPr txBox="1"/>
          <p:nvPr/>
        </p:nvSpPr>
        <p:spPr>
          <a:xfrm>
            <a:off x="4604654" y="165139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68E69-0DE9-1708-88B7-D9A5E4136BFF}"/>
              </a:ext>
            </a:extLst>
          </p:cNvPr>
          <p:cNvCxnSpPr>
            <a:cxnSpLocks/>
          </p:cNvCxnSpPr>
          <p:nvPr/>
        </p:nvCxnSpPr>
        <p:spPr>
          <a:xfrm>
            <a:off x="5258798" y="2073120"/>
            <a:ext cx="170580" cy="9963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995491-7A5B-A3B2-C956-76F3140B1392}"/>
              </a:ext>
            </a:extLst>
          </p:cNvPr>
          <p:cNvSpPr txBox="1"/>
          <p:nvPr/>
        </p:nvSpPr>
        <p:spPr>
          <a:xfrm>
            <a:off x="1820883" y="311575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Combine </a:t>
            </a:r>
            <a:br>
              <a:rPr lang="fr-FR" sz="2400" dirty="0"/>
            </a:br>
            <a:r>
              <a:rPr lang="fr-FR" sz="2400" dirty="0"/>
              <a:t>Read </a:t>
            </a:r>
            <a:r>
              <a:rPr lang="fr-FR" sz="2400" dirty="0" err="1"/>
              <a:t>dir</a:t>
            </a:r>
            <a:endParaRPr lang="fr-F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79CC9-90AF-A021-537E-AE17F95A32C4}"/>
              </a:ext>
            </a:extLst>
          </p:cNvPr>
          <p:cNvSpPr txBox="1"/>
          <p:nvPr/>
        </p:nvSpPr>
        <p:spPr>
          <a:xfrm>
            <a:off x="2312768" y="2260360"/>
            <a:ext cx="126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UUID Files</a:t>
            </a:r>
            <a:br>
              <a:rPr lang="fr-FR" sz="2000" dirty="0"/>
            </a:br>
            <a:r>
              <a:rPr lang="fr-FR" sz="2000" dirty="0"/>
              <a:t>Write </a:t>
            </a:r>
            <a:r>
              <a:rPr lang="fr-FR" sz="2000" dirty="0" err="1"/>
              <a:t>Dir</a:t>
            </a:r>
            <a:endParaRPr lang="fr-FR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2A3FD7-18C8-067D-4409-DDCECD0F8349}"/>
              </a:ext>
            </a:extLst>
          </p:cNvPr>
          <p:cNvCxnSpPr>
            <a:cxnSpLocks/>
          </p:cNvCxnSpPr>
          <p:nvPr/>
        </p:nvCxnSpPr>
        <p:spPr>
          <a:xfrm flipH="1" flipV="1">
            <a:off x="3491968" y="2724982"/>
            <a:ext cx="925067" cy="5824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50AA6-EB77-5F8A-2C3A-9E31AB36DFDC}"/>
              </a:ext>
            </a:extLst>
          </p:cNvPr>
          <p:cNvCxnSpPr>
            <a:cxnSpLocks/>
          </p:cNvCxnSpPr>
          <p:nvPr/>
        </p:nvCxnSpPr>
        <p:spPr>
          <a:xfrm flipH="1">
            <a:off x="6024456" y="2073120"/>
            <a:ext cx="434415" cy="10562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98947-8484-41E4-E873-51DE3E42CAD3}"/>
              </a:ext>
            </a:extLst>
          </p:cNvPr>
          <p:cNvSpPr txBox="1"/>
          <p:nvPr/>
        </p:nvSpPr>
        <p:spPr>
          <a:xfrm>
            <a:off x="5894215" y="1613746"/>
            <a:ext cx="177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DFAE7-0ECE-E452-756A-0987B3C4F761}"/>
              </a:ext>
            </a:extLst>
          </p:cNvPr>
          <p:cNvSpPr txBox="1"/>
          <p:nvPr/>
        </p:nvSpPr>
        <p:spPr>
          <a:xfrm>
            <a:off x="6914995" y="193489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dictionaries</a:t>
            </a:r>
            <a:endParaRPr lang="fr-FR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1734E9-FC5D-08ED-4C90-B652E2DB9165}"/>
              </a:ext>
            </a:extLst>
          </p:cNvPr>
          <p:cNvCxnSpPr>
            <a:cxnSpLocks/>
          </p:cNvCxnSpPr>
          <p:nvPr/>
        </p:nvCxnSpPr>
        <p:spPr>
          <a:xfrm flipH="1">
            <a:off x="6572921" y="2413027"/>
            <a:ext cx="729888" cy="6259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4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0"/>
            <a:ext cx="11093918" cy="17133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12: cascade </a:t>
            </a:r>
            <a:r>
              <a:rPr lang="fr-FR" dirty="0" err="1"/>
              <a:t>several</a:t>
            </a:r>
            <a:r>
              <a:rPr lang="fr-FR" dirty="0"/>
              <a:t> Wide Transformations:</a:t>
            </a:r>
            <a:br>
              <a:rPr lang="fr-FR" dirty="0"/>
            </a:br>
            <a:r>
              <a:rPr lang="en-US" dirty="0"/>
              <a:t>repartition, </a:t>
            </a:r>
            <a:r>
              <a:rPr lang="en-US" dirty="0" err="1"/>
              <a:t>groupByKey</a:t>
            </a:r>
            <a:r>
              <a:rPr lang="en-US" dirty="0"/>
              <a:t>, join, distinct..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3517543" y="2376013"/>
            <a:ext cx="580364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(3)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commune_insee</a:t>
            </a:r>
            <a:r>
              <a:rPr lang="fr-FR" sz="2400" dirty="0"/>
              <a:t>")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(4)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commune_nom</a:t>
            </a:r>
            <a:r>
              <a:rPr lang="fr-FR" sz="2400" dirty="0"/>
              <a:t>")</a:t>
            </a:r>
          </a:p>
          <a:p>
            <a:r>
              <a:rPr lang="fr-FR" sz="2400" dirty="0"/>
              <a:t>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are N </a:t>
            </a:r>
            <a:r>
              <a:rPr lang="fr-FR" sz="2400" dirty="0" err="1"/>
              <a:t>shuffles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0320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DEC75-1C00-982E-2C67-9BC9B774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85" y="88776"/>
            <a:ext cx="1140551" cy="657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905CF-EA07-DED4-3C6D-971BE84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00" y="1348559"/>
            <a:ext cx="6572820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853-426A-5508-3019-CA4C9FD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 13: Check on 2 </a:t>
            </a:r>
            <a:r>
              <a:rPr lang="fr-FR" dirty="0" err="1"/>
              <a:t>consecutive</a:t>
            </a:r>
            <a:r>
              <a:rPr lang="fr-FR" dirty="0"/>
              <a:t> Stages</a:t>
            </a:r>
            <a:br>
              <a:rPr lang="fr-FR" dirty="0"/>
            </a:b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Write =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D3C1B-617D-7D7E-FA3F-1723594A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2634546"/>
            <a:ext cx="11030906" cy="15889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D1CF78-4CDF-AB6D-5C69-D31E38D5C570}"/>
              </a:ext>
            </a:extLst>
          </p:cNvPr>
          <p:cNvSpPr/>
          <p:nvPr/>
        </p:nvSpPr>
        <p:spPr>
          <a:xfrm rot="12229863">
            <a:off x="9884119" y="3873216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80FC8-81A7-2DF5-98AF-1E3BE43B1BA8}"/>
              </a:ext>
            </a:extLst>
          </p:cNvPr>
          <p:cNvSpPr/>
          <p:nvPr/>
        </p:nvSpPr>
        <p:spPr>
          <a:xfrm>
            <a:off x="10413923" y="3934929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BC432-E4E3-1191-BD55-1A9C035CF238}"/>
              </a:ext>
            </a:extLst>
          </p:cNvPr>
          <p:cNvSpPr/>
          <p:nvPr/>
        </p:nvSpPr>
        <p:spPr>
          <a:xfrm>
            <a:off x="9351515" y="3741607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246F3-BF93-A4F1-55EB-D96CA4791A0E}"/>
              </a:ext>
            </a:extLst>
          </p:cNvPr>
          <p:cNvSpPr/>
          <p:nvPr/>
        </p:nvSpPr>
        <p:spPr>
          <a:xfrm rot="12229863">
            <a:off x="9888981" y="3653790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36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A70-C062-F5AA-6C0C-12852115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14: mix cascade of Narrow and 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64FA-B2D7-C0BD-EBAE-A366BA1877F2}"/>
              </a:ext>
            </a:extLst>
          </p:cNvPr>
          <p:cNvSpPr txBox="1"/>
          <p:nvPr/>
        </p:nvSpPr>
        <p:spPr>
          <a:xfrm>
            <a:off x="1064815" y="1930893"/>
            <a:ext cx="94291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</a:t>
            </a:r>
          </a:p>
          <a:p>
            <a:endParaRPr lang="fr-FR" dirty="0"/>
          </a:p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'%a%'")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'%t%'").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F836-D6EF-4938-3FF5-77D4BE3E3101}"/>
              </a:ext>
            </a:extLst>
          </p:cNvPr>
          <p:cNvSpPr txBox="1"/>
          <p:nvPr/>
        </p:nvSpPr>
        <p:spPr>
          <a:xfrm>
            <a:off x="757063" y="4513786"/>
            <a:ext cx="1017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Explain</a:t>
            </a:r>
            <a:r>
              <a:rPr lang="fr-FR" sz="2400" dirty="0"/>
              <a:t> how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Shuffles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</a:t>
            </a:r>
          </a:p>
          <a:p>
            <a:r>
              <a:rPr lang="fr-FR" sz="2400" dirty="0"/>
              <a:t>b/ How </a:t>
            </a:r>
            <a:r>
              <a:rPr lang="fr-FR" sz="2400" dirty="0" err="1"/>
              <a:t>many</a:t>
            </a:r>
            <a:r>
              <a:rPr lang="fr-FR" sz="2400" dirty="0"/>
              <a:t> instructions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in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 </a:t>
            </a:r>
            <a:r>
              <a:rPr lang="fr-FR" sz="2400" dirty="0" err="1"/>
              <a:t>WholeStageCodegen</a:t>
            </a:r>
            <a:r>
              <a:rPr lang="fr-FR" sz="2400" dirty="0"/>
              <a:t> (1), </a:t>
            </a:r>
            <a:r>
              <a:rPr lang="fr-FR" sz="2400" dirty="0" err="1"/>
              <a:t>WholeStageCodegen</a:t>
            </a:r>
            <a:r>
              <a:rPr lang="fr-FR" sz="2400" dirty="0"/>
              <a:t> (2), </a:t>
            </a:r>
            <a:r>
              <a:rPr lang="fr-FR" sz="2400" dirty="0" err="1"/>
              <a:t>WholeStageCodegen</a:t>
            </a:r>
            <a:r>
              <a:rPr lang="fr-FR" sz="2400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2818733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9FEAB7B9-2243-52DF-AF6E-46B64147E0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88067" y="2647119"/>
          <a:ext cx="1238250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38400" imgH="2689920" progId="PBrush">
                  <p:embed/>
                </p:oleObj>
              </mc:Choice>
              <mc:Fallback>
                <p:oleObj name="Bitmap Image" r:id="rId2" imgW="1238400" imgH="268992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9FEAB7B9-2243-52DF-AF6E-46B64147E0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88067" y="2647119"/>
                        <a:ext cx="1238250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1848AE-9629-46A2-4592-BF801A386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1083" y="1878582"/>
          <a:ext cx="1227137" cy="149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37440" imgH="1143000" progId="PBrush">
                  <p:embed/>
                </p:oleObj>
              </mc:Choice>
              <mc:Fallback>
                <p:oleObj name="Bitmap Image" r:id="rId4" imgW="937440" imgH="114300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D1848AE-9629-46A2-4592-BF801A386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1083" y="1878582"/>
                        <a:ext cx="1227137" cy="149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13E010-000B-10F9-92CF-902A34D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3"/>
            <a:ext cx="10515600" cy="930698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57FB4-5491-2264-4D28-E2AF034D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815" y="1860439"/>
            <a:ext cx="1741321" cy="489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EF9E3-FA1E-6AFC-76B5-5A000ACDC540}"/>
              </a:ext>
            </a:extLst>
          </p:cNvPr>
          <p:cNvSpPr txBox="1"/>
          <p:nvPr/>
        </p:nvSpPr>
        <p:spPr>
          <a:xfrm>
            <a:off x="53864" y="2228638"/>
            <a:ext cx="100060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'%a%’ »)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'%t%’ »)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42B3B-E55C-9C69-C5B0-ADD81AD1E5AB}"/>
              </a:ext>
            </a:extLst>
          </p:cNvPr>
          <p:cNvSpPr/>
          <p:nvPr/>
        </p:nvSpPr>
        <p:spPr>
          <a:xfrm>
            <a:off x="1028700" y="3117461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2576C-5E8E-B63D-C0DC-0EFFC45E71C9}"/>
              </a:ext>
            </a:extLst>
          </p:cNvPr>
          <p:cNvSpPr/>
          <p:nvPr/>
        </p:nvSpPr>
        <p:spPr>
          <a:xfrm>
            <a:off x="6905625" y="3009391"/>
            <a:ext cx="701676" cy="243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70A23-CC41-BF84-ECBB-2F650CBD0DBF}"/>
              </a:ext>
            </a:extLst>
          </p:cNvPr>
          <p:cNvCxnSpPr>
            <a:cxnSpLocks/>
          </p:cNvCxnSpPr>
          <p:nvPr/>
        </p:nvCxnSpPr>
        <p:spPr>
          <a:xfrm flipV="1">
            <a:off x="3276600" y="2538895"/>
            <a:ext cx="3284059" cy="32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210D7-4343-78C0-5187-A72EAF109875}"/>
              </a:ext>
            </a:extLst>
          </p:cNvPr>
          <p:cNvCxnSpPr>
            <a:cxnSpLocks/>
          </p:cNvCxnSpPr>
          <p:nvPr/>
        </p:nvCxnSpPr>
        <p:spPr>
          <a:xfrm flipV="1">
            <a:off x="2733675" y="3055790"/>
            <a:ext cx="4171950" cy="196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EF3E98B-02E4-AA3C-E98F-4702B38B92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440" y="1163344"/>
          <a:ext cx="1227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226880" imgH="1139040" progId="PBrush">
                  <p:embed/>
                </p:oleObj>
              </mc:Choice>
              <mc:Fallback>
                <p:oleObj name="Bitmap Image" r:id="rId7" imgW="1226880" imgH="113904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EF3E98B-02E4-AA3C-E98F-4702B38B92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5440" y="1163344"/>
                        <a:ext cx="1227137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13E95-5817-7415-1966-999E16593F77}"/>
              </a:ext>
            </a:extLst>
          </p:cNvPr>
          <p:cNvCxnSpPr>
            <a:cxnSpLocks/>
          </p:cNvCxnSpPr>
          <p:nvPr/>
        </p:nvCxnSpPr>
        <p:spPr>
          <a:xfrm flipV="1">
            <a:off x="5491163" y="3548200"/>
            <a:ext cx="2851249" cy="12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6A403-0ED4-F2CA-D55C-FAD30D3E11AC}"/>
              </a:ext>
            </a:extLst>
          </p:cNvPr>
          <p:cNvSpPr/>
          <p:nvPr/>
        </p:nvSpPr>
        <p:spPr>
          <a:xfrm>
            <a:off x="971550" y="3947047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0752C-0448-B7AA-69A5-18EDE1F787FF}"/>
              </a:ext>
            </a:extLst>
          </p:cNvPr>
          <p:cNvSpPr/>
          <p:nvPr/>
        </p:nvSpPr>
        <p:spPr>
          <a:xfrm>
            <a:off x="971549" y="4237779"/>
            <a:ext cx="4367214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2713B6-C80B-B9FC-BD87-908AFA0E2412}"/>
              </a:ext>
            </a:extLst>
          </p:cNvPr>
          <p:cNvSpPr/>
          <p:nvPr/>
        </p:nvSpPr>
        <p:spPr>
          <a:xfrm>
            <a:off x="971549" y="5055887"/>
            <a:ext cx="1704975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AEE04-A47F-27D1-2F8E-8EC8DCFFEDE9}"/>
              </a:ext>
            </a:extLst>
          </p:cNvPr>
          <p:cNvSpPr/>
          <p:nvPr/>
        </p:nvSpPr>
        <p:spPr>
          <a:xfrm>
            <a:off x="971548" y="5336344"/>
            <a:ext cx="4400552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840A4C-7FD0-FFB7-06BB-F66F4EF20086}"/>
              </a:ext>
            </a:extLst>
          </p:cNvPr>
          <p:cNvSpPr/>
          <p:nvPr/>
        </p:nvSpPr>
        <p:spPr>
          <a:xfrm>
            <a:off x="971548" y="5608025"/>
            <a:ext cx="1704976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AD0B6-91FC-CBCC-788A-90976D0E42E1}"/>
              </a:ext>
            </a:extLst>
          </p:cNvPr>
          <p:cNvCxnSpPr>
            <a:cxnSpLocks/>
          </p:cNvCxnSpPr>
          <p:nvPr/>
        </p:nvCxnSpPr>
        <p:spPr>
          <a:xfrm>
            <a:off x="2733675" y="4060053"/>
            <a:ext cx="6029325" cy="298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FBA87B-A719-5DF8-7210-63F14421E2B6}"/>
              </a:ext>
            </a:extLst>
          </p:cNvPr>
          <p:cNvCxnSpPr>
            <a:cxnSpLocks/>
          </p:cNvCxnSpPr>
          <p:nvPr/>
        </p:nvCxnSpPr>
        <p:spPr>
          <a:xfrm>
            <a:off x="5395913" y="4355465"/>
            <a:ext cx="3367087" cy="531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0AA2AF3-D8B0-2FB8-E700-9B825325C669}"/>
              </a:ext>
            </a:extLst>
          </p:cNvPr>
          <p:cNvSpPr/>
          <p:nvPr/>
        </p:nvSpPr>
        <p:spPr>
          <a:xfrm>
            <a:off x="8770560" y="4313941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3CF706-75B2-BBFC-4AE3-4D68EED807BF}"/>
              </a:ext>
            </a:extLst>
          </p:cNvPr>
          <p:cNvSpPr/>
          <p:nvPr/>
        </p:nvSpPr>
        <p:spPr>
          <a:xfrm>
            <a:off x="8784586" y="475737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DBDCBA-1C56-676B-FA8D-7539CC9A2B20}"/>
              </a:ext>
            </a:extLst>
          </p:cNvPr>
          <p:cNvCxnSpPr>
            <a:cxnSpLocks/>
          </p:cNvCxnSpPr>
          <p:nvPr/>
        </p:nvCxnSpPr>
        <p:spPr>
          <a:xfrm flipV="1">
            <a:off x="2967038" y="4972264"/>
            <a:ext cx="3509962" cy="182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070592-57E0-31C8-AF05-8193D66D8472}"/>
              </a:ext>
            </a:extLst>
          </p:cNvPr>
          <p:cNvCxnSpPr>
            <a:cxnSpLocks/>
          </p:cNvCxnSpPr>
          <p:nvPr/>
        </p:nvCxnSpPr>
        <p:spPr>
          <a:xfrm flipV="1">
            <a:off x="5491163" y="5172172"/>
            <a:ext cx="1069496" cy="269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6FB66A-D9CE-3A5E-EA39-2E245E24D87C}"/>
              </a:ext>
            </a:extLst>
          </p:cNvPr>
          <p:cNvCxnSpPr>
            <a:cxnSpLocks/>
          </p:cNvCxnSpPr>
          <p:nvPr/>
        </p:nvCxnSpPr>
        <p:spPr>
          <a:xfrm flipV="1">
            <a:off x="5491163" y="5306719"/>
            <a:ext cx="1069496" cy="408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B9E21EB-125D-E867-99BA-96A02BE54AF6}"/>
              </a:ext>
            </a:extLst>
          </p:cNvPr>
          <p:cNvSpPr/>
          <p:nvPr/>
        </p:nvSpPr>
        <p:spPr>
          <a:xfrm>
            <a:off x="10729997" y="34467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FDAFFC-56CB-87F5-302F-40BC12AF094D}"/>
              </a:ext>
            </a:extLst>
          </p:cNvPr>
          <p:cNvSpPr/>
          <p:nvPr/>
        </p:nvSpPr>
        <p:spPr>
          <a:xfrm>
            <a:off x="10749197" y="26064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68D3ED-EBD1-76F1-9330-3664F145E1AD}"/>
              </a:ext>
            </a:extLst>
          </p:cNvPr>
          <p:cNvSpPr/>
          <p:nvPr/>
        </p:nvSpPr>
        <p:spPr>
          <a:xfrm>
            <a:off x="10729997" y="218393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41D165-46F3-6A7E-011D-1B58B68555FB}"/>
              </a:ext>
            </a:extLst>
          </p:cNvPr>
          <p:cNvSpPr/>
          <p:nvPr/>
        </p:nvSpPr>
        <p:spPr>
          <a:xfrm>
            <a:off x="129324" y="2817676"/>
            <a:ext cx="3147276" cy="7719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3E7033-AB28-69F2-4543-09C5E54B2F97}"/>
              </a:ext>
            </a:extLst>
          </p:cNvPr>
          <p:cNvSpPr/>
          <p:nvPr/>
        </p:nvSpPr>
        <p:spPr>
          <a:xfrm>
            <a:off x="6586466" y="1877751"/>
            <a:ext cx="1310260" cy="150890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0283CE-2429-744A-0272-6CA86F5BE4C1}"/>
              </a:ext>
            </a:extLst>
          </p:cNvPr>
          <p:cNvSpPr/>
          <p:nvPr/>
        </p:nvSpPr>
        <p:spPr>
          <a:xfrm>
            <a:off x="8342412" y="2647119"/>
            <a:ext cx="1561614" cy="26596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DB566C-1631-87D2-2F81-7ED0E0C73E29}"/>
              </a:ext>
            </a:extLst>
          </p:cNvPr>
          <p:cNvSpPr/>
          <p:nvPr/>
        </p:nvSpPr>
        <p:spPr>
          <a:xfrm>
            <a:off x="129324" y="3662749"/>
            <a:ext cx="5361839" cy="99183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AF73E7-E6FB-0955-67DD-1A1D97B84CE2}"/>
              </a:ext>
            </a:extLst>
          </p:cNvPr>
          <p:cNvSpPr/>
          <p:nvPr/>
        </p:nvSpPr>
        <p:spPr>
          <a:xfrm>
            <a:off x="117650" y="4728242"/>
            <a:ext cx="5373513" cy="122425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A915EA-536C-1D7B-8300-B80D1299089C}"/>
              </a:ext>
            </a:extLst>
          </p:cNvPr>
          <p:cNvSpPr/>
          <p:nvPr/>
        </p:nvSpPr>
        <p:spPr>
          <a:xfrm>
            <a:off x="117650" y="6054121"/>
            <a:ext cx="1611138" cy="4276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80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3006590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1" y="212414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60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9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</a:t>
            </a:r>
            <a:r>
              <a:rPr lang="fr-FR" dirty="0" err="1"/>
              <a:t>Several</a:t>
            </a:r>
            <a:r>
              <a:rPr lang="fr-FR" dirty="0"/>
              <a:t> Actions on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FFEDE-AC39-5A10-1B37-CC08F54A5601}"/>
              </a:ext>
            </a:extLst>
          </p:cNvPr>
          <p:cNvSpPr txBox="1"/>
          <p:nvPr/>
        </p:nvSpPr>
        <p:spPr>
          <a:xfrm>
            <a:off x="2963292" y="1737434"/>
            <a:ext cx="68625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equivalently</a:t>
            </a:r>
            <a:r>
              <a:rPr lang="fr-FR" sz="2400" dirty="0"/>
              <a:t>… </a:t>
            </a:r>
            <a:r>
              <a:rPr lang="fr-FR" sz="2400" dirty="0" err="1"/>
              <a:t>several</a:t>
            </a:r>
            <a:r>
              <a:rPr lang="fr-FR" sz="2400" dirty="0"/>
              <a:t> SQL</a:t>
            </a:r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recomputed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time</a:t>
            </a:r>
            <a:br>
              <a:rPr lang="fr-FR" sz="2400" dirty="0"/>
            </a:br>
            <a:r>
              <a:rPr lang="fr-FR" sz="2400" dirty="0"/>
              <a:t>   (show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,  stage </a:t>
            </a:r>
            <a:r>
              <a:rPr lang="fr-FR" sz="2400" dirty="0" err="1"/>
              <a:t>ids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c/ Check Spark File IO </a:t>
            </a:r>
            <a:r>
              <a:rPr lang="fr-FR" sz="2400" dirty="0" err="1"/>
              <a:t>Statistics</a:t>
            </a:r>
            <a:r>
              <a:rPr lang="fr-FR" sz="2400" dirty="0"/>
              <a:t>, </a:t>
            </a:r>
            <a:r>
              <a:rPr lang="fr-FR" sz="2400" dirty="0" err="1"/>
              <a:t>Shuffle</a:t>
            </a:r>
            <a:r>
              <a:rPr lang="fr-FR" sz="2400" dirty="0"/>
              <a:t>, Time </a:t>
            </a:r>
            <a:r>
              <a:rPr lang="fr-FR" sz="2400" dirty="0" err="1"/>
              <a:t>elapsed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9601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83647-4DC6-6CB3-AEC0-19D4F274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6" y="854081"/>
            <a:ext cx="10924217" cy="225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1CF83-1E68-9BA3-4A73-B1DC2A1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03" y="3523274"/>
            <a:ext cx="3410246" cy="2827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E3885-4A26-BC8D-FB14-DC5074D6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03" y="3485171"/>
            <a:ext cx="3314987" cy="286536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40B45C-9A93-E1B4-2510-17FAAD6B2B7E}"/>
              </a:ext>
            </a:extLst>
          </p:cNvPr>
          <p:cNvSpPr/>
          <p:nvPr/>
        </p:nvSpPr>
        <p:spPr>
          <a:xfrm>
            <a:off x="5746212" y="5197876"/>
            <a:ext cx="1074198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2B66995-D740-F26C-28FB-A1EE39A53862}"/>
              </a:ext>
            </a:extLst>
          </p:cNvPr>
          <p:cNvSpPr/>
          <p:nvPr/>
        </p:nvSpPr>
        <p:spPr>
          <a:xfrm rot="5400000">
            <a:off x="734197" y="2554181"/>
            <a:ext cx="518603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0B740-0CB2-0B9F-D31A-E954ECE222A0}"/>
              </a:ext>
            </a:extLst>
          </p:cNvPr>
          <p:cNvSpPr txBox="1"/>
          <p:nvPr/>
        </p:nvSpPr>
        <p:spPr>
          <a:xfrm>
            <a:off x="0" y="1981273"/>
            <a:ext cx="18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Repeated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0F061-90A4-720A-84CF-9A2F3B88B3AF}"/>
              </a:ext>
            </a:extLst>
          </p:cNvPr>
          <p:cNvSpPr txBox="1"/>
          <p:nvPr/>
        </p:nvSpPr>
        <p:spPr>
          <a:xfrm>
            <a:off x="5237825" y="4271524"/>
            <a:ext cx="265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endParaRPr lang="fr-FR" dirty="0"/>
          </a:p>
          <a:p>
            <a:r>
              <a:rPr lang="fr-FR" dirty="0"/>
              <a:t>Files Read Count, </a:t>
            </a:r>
          </a:p>
          <a:p>
            <a:r>
              <a:rPr lang="fr-FR" dirty="0"/>
              <a:t>  Bytes Read, </a:t>
            </a:r>
            <a:r>
              <a:rPr lang="fr-FR" dirty="0" err="1"/>
              <a:t>Rows</a:t>
            </a:r>
            <a:r>
              <a:rPr lang="fr-FR" dirty="0"/>
              <a:t> Count..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CDDC1-AB47-AB9E-4311-A5F543AA878D}"/>
              </a:ext>
            </a:extLst>
          </p:cNvPr>
          <p:cNvSpPr txBox="1"/>
          <p:nvPr/>
        </p:nvSpPr>
        <p:spPr>
          <a:xfrm>
            <a:off x="5221914" y="5720063"/>
            <a:ext cx="223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JobId</a:t>
            </a:r>
            <a:r>
              <a:rPr lang="fr-FR" dirty="0"/>
              <a:t>, Times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elapsedMillis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313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</a:t>
            </a:r>
            <a:r>
              <a:rPr lang="fr-FR" dirty="0" err="1"/>
              <a:t>Avoiding</a:t>
            </a:r>
            <a:r>
              <a:rPr lang="fr-FR" dirty="0"/>
              <a:t> re-computation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.cache()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E2893-138B-A6E1-C658-C266BC4BC6CC}"/>
              </a:ext>
            </a:extLst>
          </p:cNvPr>
          <p:cNvSpPr txBox="1"/>
          <p:nvPr/>
        </p:nvSpPr>
        <p:spPr>
          <a:xfrm>
            <a:off x="1693463" y="1371600"/>
            <a:ext cx="96603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12… but use </a:t>
            </a:r>
            <a:r>
              <a:rPr lang="fr-FR" sz="2400" dirty="0" err="1"/>
              <a:t>before</a:t>
            </a:r>
            <a:endParaRPr lang="fr-FR" sz="2400" dirty="0"/>
          </a:p>
          <a:p>
            <a:br>
              <a:rPr lang="fr-FR" sz="2400" b="1" dirty="0"/>
            </a:br>
            <a:r>
              <a:rPr lang="fr-FR" sz="2400" b="1" dirty="0" err="1"/>
              <a:t>ds.cache</a:t>
            </a:r>
            <a:r>
              <a:rPr lang="fr-FR" sz="2400" b="1" dirty="0"/>
              <a:t>()  // or </a:t>
            </a:r>
            <a:r>
              <a:rPr lang="fr-FR" sz="2400" b="1" dirty="0" err="1"/>
              <a:t>equivalent</a:t>
            </a:r>
            <a:r>
              <a:rPr lang="fr-FR" sz="2400" b="1" dirty="0"/>
              <a:t>:  .</a:t>
            </a:r>
            <a:r>
              <a:rPr lang="fr-FR" sz="2400" b="1" dirty="0" err="1"/>
              <a:t>persist</a:t>
            </a:r>
            <a:r>
              <a:rPr lang="fr-FR" sz="2400" b="1" dirty="0"/>
              <a:t>()</a:t>
            </a:r>
          </a:p>
          <a:p>
            <a:endParaRPr lang="fr-FR" sz="2400" dirty="0"/>
          </a:p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cached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recomputed</a:t>
            </a:r>
            <a:endParaRPr lang="fr-FR" sz="2400" dirty="0"/>
          </a:p>
          <a:p>
            <a:r>
              <a:rPr lang="fr-FR" sz="2400" dirty="0"/>
              <a:t>  … But Full </a:t>
            </a:r>
            <a:r>
              <a:rPr lang="fr-FR" sz="2400" dirty="0" err="1"/>
              <a:t>lineage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displayed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 in </a:t>
            </a:r>
            <a:r>
              <a:rPr lang="fr-FR" sz="2400" dirty="0" err="1"/>
              <a:t>greyed</a:t>
            </a:r>
            <a:r>
              <a:rPr lang="fr-FR" sz="2400" dirty="0"/>
              <a:t> /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00B050"/>
                </a:solidFill>
              </a:rPr>
              <a:t>green point</a:t>
            </a:r>
          </a:p>
          <a:p>
            <a:r>
              <a:rPr lang="fr-FR" sz="2400" dirty="0"/>
              <a:t>  </a:t>
            </a:r>
            <a:r>
              <a:rPr lang="fr-FR" sz="2400" dirty="0" err="1"/>
              <a:t>give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showing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 / stage </a:t>
            </a:r>
            <a:r>
              <a:rPr lang="fr-FR" sz="2400" dirty="0" err="1"/>
              <a:t>ids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&gt; Storage &gt; RDD</a:t>
            </a:r>
          </a:p>
          <a:p>
            <a:endParaRPr lang="fr-FR" sz="2400" dirty="0"/>
          </a:p>
          <a:p>
            <a:r>
              <a:rPr lang="fr-FR" sz="2400" dirty="0"/>
              <a:t>d/ and </a:t>
            </a:r>
            <a:r>
              <a:rPr lang="fr-FR" sz="2400" dirty="0" err="1"/>
              <a:t>after</a:t>
            </a:r>
            <a:r>
              <a:rPr lang="fr-FR" sz="2400" dirty="0"/>
              <a:t> … </a:t>
            </a:r>
            <a:r>
              <a:rPr lang="fr-FR" sz="2400" b="1" dirty="0" err="1"/>
              <a:t>ds.unpersist</a:t>
            </a:r>
            <a:r>
              <a:rPr lang="fr-FR" sz="2400" b="1" dirty="0"/>
              <a:t>()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1380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16:  .cache() / .</a:t>
            </a:r>
            <a:r>
              <a:rPr lang="fr-FR" dirty="0" err="1"/>
              <a:t>unpersist</a:t>
            </a:r>
            <a:r>
              <a:rPr lang="fr-FR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1E2E7-1374-A539-0982-703174CD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2" y="2217884"/>
            <a:ext cx="2732007" cy="304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30936-1505-51DB-A85C-AC0FC8117E91}"/>
              </a:ext>
            </a:extLst>
          </p:cNvPr>
          <p:cNvSpPr txBox="1"/>
          <p:nvPr/>
        </p:nvSpPr>
        <p:spPr>
          <a:xfrm>
            <a:off x="201923" y="891065"/>
            <a:ext cx="42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Execute</a:t>
            </a:r>
            <a:r>
              <a:rPr lang="fr-FR" dirty="0"/>
              <a:t>:</a:t>
            </a:r>
          </a:p>
          <a:p>
            <a:r>
              <a:rPr lang="en-US" dirty="0" err="1"/>
              <a:t>val</a:t>
            </a:r>
            <a:r>
              <a:rPr lang="en-US" dirty="0"/>
              <a:t> ds = </a:t>
            </a:r>
            <a:r>
              <a:rPr lang="en-US" dirty="0" err="1"/>
              <a:t>spark.sql</a:t>
            </a:r>
            <a:r>
              <a:rPr lang="en-US" dirty="0"/>
              <a:t>("select * from address3")</a:t>
            </a:r>
            <a:br>
              <a:rPr lang="en-US" dirty="0"/>
            </a:br>
            <a:r>
              <a:rPr lang="en-US" dirty="0"/>
              <a:t>    .filter("</a:t>
            </a:r>
            <a:r>
              <a:rPr lang="en-US" dirty="0" err="1"/>
              <a:t>commune_nom</a:t>
            </a:r>
            <a:r>
              <a:rPr lang="en-US" dirty="0"/>
              <a:t> like '%a%'")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D4CA3-E242-814C-DFAB-845A5F27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28" y="1628559"/>
            <a:ext cx="2579594" cy="5113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34FD67-6CC7-528C-A050-A10380A5F141}"/>
              </a:ext>
            </a:extLst>
          </p:cNvPr>
          <p:cNvSpPr txBox="1"/>
          <p:nvPr/>
        </p:nvSpPr>
        <p:spPr>
          <a:xfrm>
            <a:off x="4885379" y="862880"/>
            <a:ext cx="10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ds.cache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47A936-DB88-05D4-02CF-10892CC4A48D}"/>
              </a:ext>
            </a:extLst>
          </p:cNvPr>
          <p:cNvSpPr/>
          <p:nvPr/>
        </p:nvSpPr>
        <p:spPr>
          <a:xfrm rot="6533745">
            <a:off x="6273528" y="4452740"/>
            <a:ext cx="395056" cy="891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F5BAC-8A3D-7A8E-BD2A-FDAC9839391A}"/>
              </a:ext>
            </a:extLst>
          </p:cNvPr>
          <p:cNvSpPr txBox="1"/>
          <p:nvPr/>
        </p:nvSpPr>
        <p:spPr>
          <a:xfrm>
            <a:off x="7056638" y="4860109"/>
            <a:ext cx="1781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green point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6E437-319B-88FB-37FE-1266ABC2F332}"/>
              </a:ext>
            </a:extLst>
          </p:cNvPr>
          <p:cNvSpPr txBox="1"/>
          <p:nvPr/>
        </p:nvSpPr>
        <p:spPr>
          <a:xfrm>
            <a:off x="8022639" y="862880"/>
            <a:ext cx="11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1C414-B92F-014B-6695-93859F634A8E}"/>
              </a:ext>
            </a:extLst>
          </p:cNvPr>
          <p:cNvSpPr txBox="1"/>
          <p:nvPr/>
        </p:nvSpPr>
        <p:spPr>
          <a:xfrm>
            <a:off x="8018200" y="1894718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2..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4845F-1BD4-158A-595D-79F46FFA109E}"/>
              </a:ext>
            </a:extLst>
          </p:cNvPr>
          <p:cNvSpPr txBox="1"/>
          <p:nvPr/>
        </p:nvSpPr>
        <p:spPr>
          <a:xfrm>
            <a:off x="10141159" y="884508"/>
            <a:ext cx="18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Ds.unpersist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7DB87-426E-6C98-5C00-DD8B29A70B4C}"/>
              </a:ext>
            </a:extLst>
          </p:cNvPr>
          <p:cNvSpPr txBox="1"/>
          <p:nvPr/>
        </p:nvSpPr>
        <p:spPr>
          <a:xfrm>
            <a:off x="10150672" y="1906090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1..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52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C29C-E452-D9F8-B157-69024E3E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30"/>
            <a:ext cx="10515600" cy="715218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9D8F-71D1-3907-DF02-20756D44B17F}"/>
              </a:ext>
            </a:extLst>
          </p:cNvPr>
          <p:cNvSpPr txBox="1"/>
          <p:nvPr/>
        </p:nvSpPr>
        <p:spPr>
          <a:xfrm>
            <a:off x="4153640" y="3364182"/>
            <a:ext cx="353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Spark </a:t>
            </a:r>
            <a:r>
              <a:rPr lang="fr-FR" sz="2400" b="1" dirty="0" err="1"/>
              <a:t>Catalog</a:t>
            </a:r>
            <a:r>
              <a:rPr lang="fr-FR" sz="2400" b="1" dirty="0"/>
              <a:t> - </a:t>
            </a:r>
            <a:r>
              <a:rPr lang="fr-FR" sz="2400" b="1" dirty="0" err="1"/>
              <a:t>Metastore</a:t>
            </a:r>
            <a:endParaRPr lang="fr-FR" sz="24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9BAEB-87DD-6E70-FC24-2DE82E3C6027}"/>
              </a:ext>
            </a:extLst>
          </p:cNvPr>
          <p:cNvCxnSpPr/>
          <p:nvPr/>
        </p:nvCxnSpPr>
        <p:spPr>
          <a:xfrm flipV="1">
            <a:off x="7659936" y="278387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0355AD-673C-208B-7904-B37E10BDDFAA}"/>
              </a:ext>
            </a:extLst>
          </p:cNvPr>
          <p:cNvCxnSpPr>
            <a:cxnSpLocks/>
          </p:cNvCxnSpPr>
          <p:nvPr/>
        </p:nvCxnSpPr>
        <p:spPr>
          <a:xfrm>
            <a:off x="5898779" y="3952770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DA027-32D6-8459-E9C7-01F4A7FAF453}"/>
              </a:ext>
            </a:extLst>
          </p:cNvPr>
          <p:cNvCxnSpPr>
            <a:cxnSpLocks/>
          </p:cNvCxnSpPr>
          <p:nvPr/>
        </p:nvCxnSpPr>
        <p:spPr>
          <a:xfrm flipH="1">
            <a:off x="4845623" y="3988799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5CB16-4757-10E0-1EB7-5F591949D6E7}"/>
              </a:ext>
            </a:extLst>
          </p:cNvPr>
          <p:cNvCxnSpPr>
            <a:cxnSpLocks/>
          </p:cNvCxnSpPr>
          <p:nvPr/>
        </p:nvCxnSpPr>
        <p:spPr>
          <a:xfrm>
            <a:off x="6846858" y="3772779"/>
            <a:ext cx="841204" cy="3242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C7ABBE-4499-EFF3-711D-7611CE4E2FD9}"/>
              </a:ext>
            </a:extLst>
          </p:cNvPr>
          <p:cNvCxnSpPr>
            <a:cxnSpLocks/>
          </p:cNvCxnSpPr>
          <p:nvPr/>
        </p:nvCxnSpPr>
        <p:spPr>
          <a:xfrm flipH="1" flipV="1">
            <a:off x="4153640" y="2929954"/>
            <a:ext cx="561850" cy="3911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74D5A7-8688-0BA0-4F4B-17154B492D4B}"/>
              </a:ext>
            </a:extLst>
          </p:cNvPr>
          <p:cNvCxnSpPr>
            <a:cxnSpLocks/>
          </p:cNvCxnSpPr>
          <p:nvPr/>
        </p:nvCxnSpPr>
        <p:spPr>
          <a:xfrm flipH="1">
            <a:off x="3416994" y="3764780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5C362A-B1ED-7153-F7B8-2B8612F92CE8}"/>
              </a:ext>
            </a:extLst>
          </p:cNvPr>
          <p:cNvSpPr txBox="1"/>
          <p:nvPr/>
        </p:nvSpPr>
        <p:spPr>
          <a:xfrm>
            <a:off x="7939328" y="2287620"/>
            <a:ext cx="17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createTempView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1B9-3552-9E06-E743-ECFF04678368}"/>
              </a:ext>
            </a:extLst>
          </p:cNvPr>
          <p:cNvSpPr txBox="1"/>
          <p:nvPr/>
        </p:nvSpPr>
        <p:spPr>
          <a:xfrm>
            <a:off x="8052857" y="1186736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java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F6ECE-ADEA-8BE8-BECC-C1CF5CB72B67}"/>
              </a:ext>
            </a:extLst>
          </p:cNvPr>
          <p:cNvCxnSpPr>
            <a:cxnSpLocks/>
          </p:cNvCxnSpPr>
          <p:nvPr/>
        </p:nvCxnSpPr>
        <p:spPr>
          <a:xfrm flipH="1" flipV="1">
            <a:off x="8481592" y="1484785"/>
            <a:ext cx="258460" cy="8456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5E604-A250-3A33-DACE-87796DEFB9DA}"/>
              </a:ext>
            </a:extLst>
          </p:cNvPr>
          <p:cNvCxnSpPr>
            <a:cxnSpLocks/>
          </p:cNvCxnSpPr>
          <p:nvPr/>
        </p:nvCxnSpPr>
        <p:spPr>
          <a:xfrm flipV="1">
            <a:off x="9210570" y="2200624"/>
            <a:ext cx="622161" cy="1297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2AD2D3-70A5-F9C8-1CD6-FA9EAA029AFB}"/>
              </a:ext>
            </a:extLst>
          </p:cNvPr>
          <p:cNvSpPr txBox="1"/>
          <p:nvPr/>
        </p:nvSpPr>
        <p:spPr>
          <a:xfrm>
            <a:off x="9832731" y="196107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Describe</a:t>
            </a:r>
            <a:r>
              <a:rPr lang="fr-FR" dirty="0"/>
              <a:t> table .OK</a:t>
            </a:r>
            <a:br>
              <a:rPr lang="fr-FR" dirty="0"/>
            </a:br>
            <a:r>
              <a:rPr lang="fr-FR" dirty="0"/>
              <a:t>show </a:t>
            </a:r>
            <a:r>
              <a:rPr lang="fr-FR" dirty="0" err="1"/>
              <a:t>Create</a:t>
            </a:r>
            <a:r>
              <a:rPr lang="fr-FR" dirty="0"/>
              <a:t> Table KO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C759FF-AA10-318B-262D-9A29DFFAF519}"/>
              </a:ext>
            </a:extLst>
          </p:cNvPr>
          <p:cNvCxnSpPr>
            <a:cxnSpLocks/>
          </p:cNvCxnSpPr>
          <p:nvPr/>
        </p:nvCxnSpPr>
        <p:spPr>
          <a:xfrm flipV="1">
            <a:off x="8982205" y="1856964"/>
            <a:ext cx="284142" cy="42727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A93DB4-07C6-33C3-80EF-E7648BEC0FFB}"/>
              </a:ext>
            </a:extLst>
          </p:cNvPr>
          <p:cNvSpPr txBox="1"/>
          <p:nvPr/>
        </p:nvSpPr>
        <p:spPr>
          <a:xfrm>
            <a:off x="9111418" y="1493558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Tables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78494-157D-9F7F-C693-D47143176F85}"/>
              </a:ext>
            </a:extLst>
          </p:cNvPr>
          <p:cNvSpPr txBox="1"/>
          <p:nvPr/>
        </p:nvSpPr>
        <p:spPr>
          <a:xfrm>
            <a:off x="7746881" y="3825847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createGlobalTempView</a:t>
            </a:r>
            <a:endParaRPr lang="fr-FR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75F8A-2631-629A-84E2-C6CE5B26B6DA}"/>
              </a:ext>
            </a:extLst>
          </p:cNvPr>
          <p:cNvCxnSpPr>
            <a:cxnSpLocks/>
          </p:cNvCxnSpPr>
          <p:nvPr/>
        </p:nvCxnSpPr>
        <p:spPr>
          <a:xfrm>
            <a:off x="9189372" y="4195179"/>
            <a:ext cx="622829" cy="2409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F829D7-A56E-AB5E-CB2D-AC7F1E272D04}"/>
              </a:ext>
            </a:extLst>
          </p:cNvPr>
          <p:cNvSpPr txBox="1"/>
          <p:nvPr/>
        </p:nvSpPr>
        <p:spPr>
          <a:xfrm>
            <a:off x="10019116" y="4087083"/>
            <a:ext cx="179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global_temp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1ADC1-E600-9A2D-EC05-DC0CEC2CE63A}"/>
              </a:ext>
            </a:extLst>
          </p:cNvPr>
          <p:cNvCxnSpPr>
            <a:cxnSpLocks/>
          </p:cNvCxnSpPr>
          <p:nvPr/>
        </p:nvCxnSpPr>
        <p:spPr>
          <a:xfrm>
            <a:off x="8819725" y="4195179"/>
            <a:ext cx="268202" cy="5269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D70078-5892-50B3-7848-77FC11C8D8BF}"/>
              </a:ext>
            </a:extLst>
          </p:cNvPr>
          <p:cNvSpPr txBox="1"/>
          <p:nvPr/>
        </p:nvSpPr>
        <p:spPr>
          <a:xfrm>
            <a:off x="8439263" y="4779580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Global=Multi Sessions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SparkContext</a:t>
            </a:r>
            <a:r>
              <a:rPr lang="fr-FR" dirty="0"/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CD06EF-3632-AF20-D762-DE5954DF66EC}"/>
              </a:ext>
            </a:extLst>
          </p:cNvPr>
          <p:cNvCxnSpPr>
            <a:cxnSpLocks/>
          </p:cNvCxnSpPr>
          <p:nvPr/>
        </p:nvCxnSpPr>
        <p:spPr>
          <a:xfrm flipH="1">
            <a:off x="8042716" y="4183922"/>
            <a:ext cx="352158" cy="4233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9EED8C-EDA8-D3B1-9A93-2AD3B77BAEAF}"/>
              </a:ext>
            </a:extLst>
          </p:cNvPr>
          <p:cNvSpPr txBox="1"/>
          <p:nvPr/>
        </p:nvSpPr>
        <p:spPr>
          <a:xfrm>
            <a:off x="7377591" y="4607289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temporary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8EAFA-AC44-D765-8101-5648F2595210}"/>
              </a:ext>
            </a:extLst>
          </p:cNvPr>
          <p:cNvSpPr txBox="1"/>
          <p:nvPr/>
        </p:nvSpPr>
        <p:spPr>
          <a:xfrm>
            <a:off x="5743852" y="5069150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C50008-0C76-A2B0-0CE1-0171247E95D4}"/>
              </a:ext>
            </a:extLst>
          </p:cNvPr>
          <p:cNvCxnSpPr>
            <a:cxnSpLocks/>
          </p:cNvCxnSpPr>
          <p:nvPr/>
        </p:nvCxnSpPr>
        <p:spPr>
          <a:xfrm flipH="1">
            <a:off x="5557421" y="5438482"/>
            <a:ext cx="735799" cy="61273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5FE302-13A8-1EA0-44AF-D096D79ACB0D}"/>
              </a:ext>
            </a:extLst>
          </p:cNvPr>
          <p:cNvSpPr txBox="1"/>
          <p:nvPr/>
        </p:nvSpPr>
        <p:spPr>
          <a:xfrm>
            <a:off x="4956103" y="604768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server,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relational</a:t>
            </a:r>
            <a:r>
              <a:rPr lang="fr-FR" dirty="0"/>
              <a:t> DB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5CB3C5-A6BF-CB7D-E360-959D9DE5E736}"/>
              </a:ext>
            </a:extLst>
          </p:cNvPr>
          <p:cNvCxnSpPr>
            <a:cxnSpLocks/>
          </p:cNvCxnSpPr>
          <p:nvPr/>
        </p:nvCxnSpPr>
        <p:spPr>
          <a:xfrm>
            <a:off x="6812886" y="5426322"/>
            <a:ext cx="269565" cy="36103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D8ADD0-41AF-B9E7-9D15-4F1F350BD84F}"/>
              </a:ext>
            </a:extLst>
          </p:cNvPr>
          <p:cNvSpPr txBox="1"/>
          <p:nvPr/>
        </p:nvSpPr>
        <p:spPr>
          <a:xfrm>
            <a:off x="7132677" y="5825228"/>
            <a:ext cx="1317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use!</a:t>
            </a:r>
          </a:p>
          <a:p>
            <a:r>
              <a:rPr lang="fr-FR" dirty="0"/>
              <a:t>HiveServer2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342366-C260-347F-1B33-D6CC88226CB8}"/>
              </a:ext>
            </a:extLst>
          </p:cNvPr>
          <p:cNvSpPr txBox="1"/>
          <p:nvPr/>
        </p:nvSpPr>
        <p:spPr>
          <a:xfrm>
            <a:off x="1898276" y="5368628"/>
            <a:ext cx="1825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 +</a:t>
            </a:r>
            <a:br>
              <a:rPr lang="fr-FR" dirty="0"/>
            </a:br>
            <a:r>
              <a:rPr lang="fr-FR" dirty="0"/>
              <a:t>Download</a:t>
            </a:r>
            <a:br>
              <a:rPr lang="fr-FR" dirty="0"/>
            </a:br>
            <a:r>
              <a:rPr lang="fr-FR" dirty="0"/>
              <a:t>jar</a:t>
            </a:r>
          </a:p>
          <a:p>
            <a:r>
              <a:rPr lang="fr-FR" dirty="0"/>
              <a:t>(</a:t>
            </a:r>
            <a:r>
              <a:rPr lang="fr-FR" dirty="0" err="1"/>
              <a:t>postgres,derby</a:t>
            </a:r>
            <a:r>
              <a:rPr lang="fr-FR" dirty="0"/>
              <a:t>..)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0C9E60-F51D-BE50-A9BE-28050B4CC426}"/>
              </a:ext>
            </a:extLst>
          </p:cNvPr>
          <p:cNvSpPr txBox="1"/>
          <p:nvPr/>
        </p:nvSpPr>
        <p:spPr>
          <a:xfrm>
            <a:off x="1861042" y="3629604"/>
            <a:ext cx="167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Configure Spark</a:t>
            </a:r>
          </a:p>
          <a:p>
            <a:r>
              <a:rPr lang="fr-FR" dirty="0" err="1"/>
              <a:t>ExternalCatalog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332399-E85E-2E0B-E886-885B122A99B0}"/>
              </a:ext>
            </a:extLst>
          </p:cNvPr>
          <p:cNvSpPr txBox="1"/>
          <p:nvPr/>
        </p:nvSpPr>
        <p:spPr>
          <a:xfrm>
            <a:off x="3284498" y="4578085"/>
            <a:ext cx="2316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</a:t>
            </a:r>
          </a:p>
          <a:p>
            <a:r>
              <a:rPr lang="fr-FR" dirty="0"/>
              <a:t>HADOOP_CONFIG_DIR</a:t>
            </a:r>
          </a:p>
          <a:p>
            <a:r>
              <a:rPr lang="fr-FR" dirty="0"/>
              <a:t> (or HADOOP_HOME)</a:t>
            </a:r>
          </a:p>
          <a:p>
            <a:r>
              <a:rPr lang="fr-FR" dirty="0"/>
              <a:t>   /hive-site.xml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376094-9B17-1200-3661-6ACE54CFCD3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810802" y="4269820"/>
            <a:ext cx="316940" cy="109880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86B33F-38F9-0E41-C0F7-937442403232}"/>
              </a:ext>
            </a:extLst>
          </p:cNvPr>
          <p:cNvCxnSpPr>
            <a:cxnSpLocks/>
          </p:cNvCxnSpPr>
          <p:nvPr/>
        </p:nvCxnSpPr>
        <p:spPr>
          <a:xfrm flipH="1">
            <a:off x="1861042" y="4269820"/>
            <a:ext cx="577642" cy="308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2E1285-B9A0-6F2C-3CFF-175604489F36}"/>
              </a:ext>
            </a:extLst>
          </p:cNvPr>
          <p:cNvSpPr txBox="1"/>
          <p:nvPr/>
        </p:nvSpPr>
        <p:spPr>
          <a:xfrm>
            <a:off x="113642" y="4269820"/>
            <a:ext cx="27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--conf </a:t>
            </a:r>
            <a:r>
              <a:rPr lang="fr-FR" dirty="0" err="1"/>
              <a:t>spark.sql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  </a:t>
            </a:r>
            <a:r>
              <a:rPr lang="fr-FR" sz="1800" dirty="0" err="1"/>
              <a:t>catalogImplementation</a:t>
            </a:r>
            <a:r>
              <a:rPr lang="fr-FR" sz="1800" dirty="0"/>
              <a:t>=..</a:t>
            </a:r>
            <a:endParaRPr lang="fr-FR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22CA46-0B76-5EC8-4B8F-8C07821F5B07}"/>
              </a:ext>
            </a:extLst>
          </p:cNvPr>
          <p:cNvCxnSpPr>
            <a:cxnSpLocks/>
          </p:cNvCxnSpPr>
          <p:nvPr/>
        </p:nvCxnSpPr>
        <p:spPr>
          <a:xfrm flipH="1">
            <a:off x="549163" y="4916151"/>
            <a:ext cx="599971" cy="3376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4ABF3E-0A79-F522-BEA3-930E37A3D613}"/>
              </a:ext>
            </a:extLst>
          </p:cNvPr>
          <p:cNvCxnSpPr>
            <a:cxnSpLocks/>
          </p:cNvCxnSpPr>
          <p:nvPr/>
        </p:nvCxnSpPr>
        <p:spPr>
          <a:xfrm flipH="1">
            <a:off x="1287648" y="4936581"/>
            <a:ext cx="9257" cy="5382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1EC8CC-C84D-ADFA-DB93-6404DB1D4C7C}"/>
              </a:ext>
            </a:extLst>
          </p:cNvPr>
          <p:cNvSpPr txBox="1"/>
          <p:nvPr/>
        </p:nvSpPr>
        <p:spPr>
          <a:xfrm>
            <a:off x="17481" y="5188395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in-memory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46EF58-DBD8-F871-6630-FD8B694D6A93}"/>
              </a:ext>
            </a:extLst>
          </p:cNvPr>
          <p:cNvSpPr txBox="1"/>
          <p:nvPr/>
        </p:nvSpPr>
        <p:spPr>
          <a:xfrm>
            <a:off x="1023445" y="5495297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36CD74-6A11-BEA8-95D1-AE9AC71F294F}"/>
              </a:ext>
            </a:extLst>
          </p:cNvPr>
          <p:cNvSpPr txBox="1"/>
          <p:nvPr/>
        </p:nvSpPr>
        <p:spPr>
          <a:xfrm>
            <a:off x="3339730" y="252926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DDL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082316-623E-C804-8DCA-ED6473A346E3}"/>
              </a:ext>
            </a:extLst>
          </p:cNvPr>
          <p:cNvCxnSpPr>
            <a:cxnSpLocks/>
            <a:stCxn id="71" idx="1"/>
            <a:endCxn id="109" idx="3"/>
          </p:cNvCxnSpPr>
          <p:nvPr/>
        </p:nvCxnSpPr>
        <p:spPr>
          <a:xfrm flipH="1">
            <a:off x="2578435" y="2713926"/>
            <a:ext cx="761295" cy="1660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C8C46-CC43-93FB-C513-772E9CA4C71F}"/>
              </a:ext>
            </a:extLst>
          </p:cNvPr>
          <p:cNvCxnSpPr>
            <a:cxnSpLocks/>
          </p:cNvCxnSpPr>
          <p:nvPr/>
        </p:nvCxnSpPr>
        <p:spPr>
          <a:xfrm flipH="1" flipV="1">
            <a:off x="3058406" y="1820184"/>
            <a:ext cx="693396" cy="7090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75C-23C9-36C5-2393-CCF4B411ADD0}"/>
              </a:ext>
            </a:extLst>
          </p:cNvPr>
          <p:cNvSpPr txBox="1"/>
          <p:nvPr/>
        </p:nvSpPr>
        <p:spPr>
          <a:xfrm>
            <a:off x="2301764" y="152289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Files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3A5824-883B-2FFB-FC29-0BA1CA1E9DDB}"/>
              </a:ext>
            </a:extLst>
          </p:cNvPr>
          <p:cNvCxnSpPr>
            <a:cxnSpLocks/>
          </p:cNvCxnSpPr>
          <p:nvPr/>
        </p:nvCxnSpPr>
        <p:spPr>
          <a:xfrm flipH="1" flipV="1">
            <a:off x="1811288" y="1445050"/>
            <a:ext cx="417448" cy="232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2E2560-8933-88DA-DFA3-4E614D68810D}"/>
              </a:ext>
            </a:extLst>
          </p:cNvPr>
          <p:cNvSpPr txBox="1"/>
          <p:nvPr/>
        </p:nvSpPr>
        <p:spPr>
          <a:xfrm>
            <a:off x="516889" y="1004060"/>
            <a:ext cx="133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STORED AS..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5420CD-8150-1FF6-EA6F-CF9D041CA306}"/>
              </a:ext>
            </a:extLst>
          </p:cNvPr>
          <p:cNvCxnSpPr>
            <a:cxnSpLocks/>
          </p:cNvCxnSpPr>
          <p:nvPr/>
        </p:nvCxnSpPr>
        <p:spPr>
          <a:xfrm flipV="1">
            <a:off x="2658733" y="1267479"/>
            <a:ext cx="163745" cy="2648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B468396-9B6B-7AAA-9CB6-2BD2F8EA4F94}"/>
              </a:ext>
            </a:extLst>
          </p:cNvPr>
          <p:cNvSpPr txBox="1"/>
          <p:nvPr/>
        </p:nvSpPr>
        <p:spPr>
          <a:xfrm>
            <a:off x="2042848" y="688487"/>
            <a:ext cx="239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*/Files per </a:t>
            </a:r>
            <a:r>
              <a:rPr lang="fr-FR" dirty="0" err="1"/>
              <a:t>dir</a:t>
            </a:r>
            <a:endParaRPr lang="fr-FR" dirty="0"/>
          </a:p>
          <a:p>
            <a:r>
              <a:rPr lang="fr-FR" dirty="0"/>
              <a:t>1…N new file per insert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9D04B89-CE55-A2F3-4D7E-D480C3B37464}"/>
              </a:ext>
            </a:extLst>
          </p:cNvPr>
          <p:cNvSpPr txBox="1"/>
          <p:nvPr/>
        </p:nvSpPr>
        <p:spPr>
          <a:xfrm>
            <a:off x="5026395" y="2190829"/>
            <a:ext cx="210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 PARTITIONED </a:t>
            </a:r>
            <a:br>
              <a:rPr lang="fr-FR" dirty="0"/>
            </a:br>
            <a:r>
              <a:rPr lang="fr-FR" dirty="0"/>
              <a:t>BY(col type)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AF69AC6-D651-9617-FE35-415B98B2F23C}"/>
              </a:ext>
            </a:extLst>
          </p:cNvPr>
          <p:cNvCxnSpPr>
            <a:cxnSpLocks/>
          </p:cNvCxnSpPr>
          <p:nvPr/>
        </p:nvCxnSpPr>
        <p:spPr>
          <a:xfrm>
            <a:off x="5758592" y="2835522"/>
            <a:ext cx="0" cy="4581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504777E-8AE0-8C45-835C-755C0ABEFF93}"/>
              </a:ext>
            </a:extLst>
          </p:cNvPr>
          <p:cNvCxnSpPr>
            <a:cxnSpLocks/>
          </p:cNvCxnSpPr>
          <p:nvPr/>
        </p:nvCxnSpPr>
        <p:spPr>
          <a:xfrm>
            <a:off x="4915609" y="1886645"/>
            <a:ext cx="427610" cy="2302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713E64-AB77-04B0-C5F7-9E46A8FED237}"/>
              </a:ext>
            </a:extLst>
          </p:cNvPr>
          <p:cNvCxnSpPr>
            <a:cxnSpLocks/>
          </p:cNvCxnSpPr>
          <p:nvPr/>
        </p:nvCxnSpPr>
        <p:spPr>
          <a:xfrm flipH="1" flipV="1">
            <a:off x="2197223" y="2271251"/>
            <a:ext cx="1101142" cy="293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E211612-6747-8BBC-F78B-65ED83144AB5}"/>
              </a:ext>
            </a:extLst>
          </p:cNvPr>
          <p:cNvCxnSpPr>
            <a:cxnSpLocks/>
          </p:cNvCxnSpPr>
          <p:nvPr/>
        </p:nvCxnSpPr>
        <p:spPr>
          <a:xfrm flipH="1">
            <a:off x="2197223" y="2881709"/>
            <a:ext cx="1121857" cy="5018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618EAC-ECB2-B5D4-5A5C-0544FBF86B28}"/>
              </a:ext>
            </a:extLst>
          </p:cNvPr>
          <p:cNvSpPr txBox="1"/>
          <p:nvPr/>
        </p:nvSpPr>
        <p:spPr>
          <a:xfrm>
            <a:off x="511586" y="3218053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TABLES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227EA1-6C86-22BE-754C-A7C34AACA5C2}"/>
              </a:ext>
            </a:extLst>
          </p:cNvPr>
          <p:cNvSpPr txBox="1"/>
          <p:nvPr/>
        </p:nvSpPr>
        <p:spPr>
          <a:xfrm>
            <a:off x="423037" y="2695270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CREATE TABLE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D334B6-E7F7-F73A-1B99-F7EB307B5C0B}"/>
              </a:ext>
            </a:extLst>
          </p:cNvPr>
          <p:cNvSpPr txBox="1"/>
          <p:nvPr/>
        </p:nvSpPr>
        <p:spPr>
          <a:xfrm>
            <a:off x="93024" y="1939964"/>
            <a:ext cx="256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CREATE EXTERNAL TABLE </a:t>
            </a:r>
            <a:br>
              <a:rPr lang="fr-FR" dirty="0"/>
            </a:br>
            <a:r>
              <a:rPr lang="fr-FR" dirty="0"/>
              <a:t>   IF NOT EXISTS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7662-D324-4AE3-99A7-4ECF4A9FAF0E}"/>
              </a:ext>
            </a:extLst>
          </p:cNvPr>
          <p:cNvCxnSpPr>
            <a:cxnSpLocks/>
          </p:cNvCxnSpPr>
          <p:nvPr/>
        </p:nvCxnSpPr>
        <p:spPr>
          <a:xfrm flipV="1">
            <a:off x="5631026" y="1524757"/>
            <a:ext cx="236739" cy="61186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5AB623-0625-BDDA-2818-BAD5C4C6D553}"/>
              </a:ext>
            </a:extLst>
          </p:cNvPr>
          <p:cNvSpPr txBox="1"/>
          <p:nvPr/>
        </p:nvSpPr>
        <p:spPr>
          <a:xfrm>
            <a:off x="5743852" y="800837"/>
            <a:ext cx="163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SQL </a:t>
            </a:r>
            <a:br>
              <a:rPr lang="fr-FR" dirty="0"/>
            </a:br>
            <a:r>
              <a:rPr lang="fr-FR" dirty="0"/>
              <a:t>Update/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D9B0F-DD54-7C84-2DD8-F2C9B3F83265}"/>
              </a:ext>
            </a:extLst>
          </p:cNvPr>
          <p:cNvSpPr txBox="1"/>
          <p:nvPr/>
        </p:nvSpPr>
        <p:spPr>
          <a:xfrm>
            <a:off x="3976765" y="1306917"/>
            <a:ext cx="168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</a:t>
            </a:r>
            <a:r>
              <a:rPr lang="fr-FR" dirty="0" err="1"/>
              <a:t>overwrite</a:t>
            </a:r>
            <a:endParaRPr lang="fr-FR" dirty="0"/>
          </a:p>
          <a:p>
            <a:r>
              <a:rPr lang="fr-FR" dirty="0"/>
              <a:t>.. By partition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33E480-D649-FA65-7E8E-C7754B2E42E4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6079536" y="1814644"/>
            <a:ext cx="347579" cy="37618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AB15A1-9BA0-2623-1073-E5F148F3DA78}"/>
              </a:ext>
            </a:extLst>
          </p:cNvPr>
          <p:cNvSpPr txBox="1"/>
          <p:nvPr/>
        </p:nvSpPr>
        <p:spPr>
          <a:xfrm>
            <a:off x="6379119" y="1469232"/>
            <a:ext cx="140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Optim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part-</a:t>
            </a:r>
            <a:r>
              <a:rPr lang="fr-FR" dirty="0" err="1"/>
              <a:t>pruning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69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EC6-0257-8FAD-515F-475C7432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75D4-9078-02FC-068C-68E8BBF2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5" y="1278390"/>
            <a:ext cx="11019475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BD00C-9995-186D-FBE5-394E9C5C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" y="3683977"/>
            <a:ext cx="1177392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1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5714-DE63-8717-BA14-7910C7C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Anser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persist</a:t>
            </a:r>
            <a:r>
              <a:rPr lang="fr-FR" dirty="0"/>
              <a:t>(DISK_ONLY)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1F55-A7B0-5940-FE02-40ADB8DF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7" y="1393243"/>
            <a:ext cx="11800593" cy="3760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8CDA6-BCE7-C3C9-26CE-F8B2103121FB}"/>
              </a:ext>
            </a:extLst>
          </p:cNvPr>
          <p:cNvSpPr txBox="1"/>
          <p:nvPr/>
        </p:nvSpPr>
        <p:spPr>
          <a:xfrm>
            <a:off x="177554" y="5588493"/>
            <a:ext cx="1106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Files Location …  </a:t>
            </a:r>
            <a:r>
              <a:rPr lang="fr-FR" sz="1800" dirty="0" err="1">
                <a:latin typeface="Consolas" panose="020B0609020204030204" pitchFamily="49" charset="0"/>
              </a:rPr>
              <a:t>System.getProperty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java.io.tmpdir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  <a:endParaRPr lang="fr-FR" dirty="0"/>
          </a:p>
          <a:p>
            <a:r>
              <a:rPr lang="fr-FR" dirty="0"/>
              <a:t>Example: C:\Users\arnaud\AppData\Local\Temp\blockmgr-a862d926-8354-44e4-b7c8-4676264742ea\37\rdd_39_5</a:t>
            </a:r>
          </a:p>
        </p:txBody>
      </p:sp>
    </p:spTree>
    <p:extLst>
      <p:ext uri="{BB962C8B-B14F-4D97-AF65-F5344CB8AC3E}">
        <p14:creationId xmlns:p14="http://schemas.microsoft.com/office/powerpoint/2010/main" val="1471408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68AE-E65E-6121-1B84-AF0E71A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Files location</a:t>
            </a:r>
            <a:br>
              <a:rPr lang="fr-FR" dirty="0"/>
            </a:br>
            <a:r>
              <a:rPr lang="fr-FR" dirty="0"/>
              <a:t> for RDD and </a:t>
            </a:r>
            <a:r>
              <a:rPr lang="fr-FR" dirty="0" err="1"/>
              <a:t>shuffles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A99C-7EE4-3F7B-D86E-39BAAB73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45" y="1833120"/>
            <a:ext cx="5719173" cy="48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9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0BE2-F69C-F267-5298-0A62E4E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17: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DAG on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lot of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89134-A93E-854E-9DC5-C3FE0B64C0CC}"/>
              </a:ext>
            </a:extLst>
          </p:cNvPr>
          <p:cNvSpPr txBox="1"/>
          <p:nvPr/>
        </p:nvSpPr>
        <p:spPr>
          <a:xfrm>
            <a:off x="368423" y="3190173"/>
            <a:ext cx="1135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</a:rPr>
              <a:t> ds1 = </a:t>
            </a:r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address3").repartition(2).filter("</a:t>
            </a:r>
            <a:r>
              <a:rPr lang="en-US" sz="1800" dirty="0" err="1">
                <a:latin typeface="Consolas" panose="020B0609020204030204" pitchFamily="49" charset="0"/>
              </a:rPr>
              <a:t>commune_nom</a:t>
            </a:r>
            <a:r>
              <a:rPr lang="en-US" sz="1800" dirty="0">
                <a:latin typeface="Consolas" panose="020B0609020204030204" pitchFamily="49" charset="0"/>
              </a:rPr>
              <a:t> like '%n%'").repartition(2).sample(0.9);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ds2 = ds1.union(ds1).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ds3 = ds2.union(ds2).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(0.9).union(ds2);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ds4 = ds3.union(ds3).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ds5 = ds4.union(ds4).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ds5.count;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DD420-4004-B2A5-213A-8AE246D17852}"/>
              </a:ext>
            </a:extLst>
          </p:cNvPr>
          <p:cNvSpPr txBox="1"/>
          <p:nvPr/>
        </p:nvSpPr>
        <p:spPr>
          <a:xfrm>
            <a:off x="253014" y="2500575"/>
            <a:ext cx="836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repeated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 variations, </a:t>
            </a:r>
            <a:r>
              <a:rPr lang="fr-FR" sz="2400" dirty="0" err="1"/>
              <a:t>then</a:t>
            </a:r>
            <a:r>
              <a:rPr lang="fr-FR" sz="2400" dirty="0"/>
              <a:t> union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10D4-80FB-7CAE-9C3D-4247A7309C1B}"/>
              </a:ext>
            </a:extLst>
          </p:cNvPr>
          <p:cNvSpPr txBox="1"/>
          <p:nvPr/>
        </p:nvSpPr>
        <p:spPr>
          <a:xfrm>
            <a:off x="301840" y="5734975"/>
            <a:ext cx="47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Open </a:t>
            </a:r>
            <a:r>
              <a:rPr lang="fr-FR" sz="2400" dirty="0" err="1"/>
              <a:t>corresponding</a:t>
            </a:r>
            <a:r>
              <a:rPr lang="fr-FR" sz="2400" dirty="0"/>
              <a:t> DAG in Spark UI</a:t>
            </a:r>
          </a:p>
        </p:txBody>
      </p:sp>
    </p:spTree>
    <p:extLst>
      <p:ext uri="{BB962C8B-B14F-4D97-AF65-F5344CB8AC3E}">
        <p14:creationId xmlns:p14="http://schemas.microsoft.com/office/powerpoint/2010/main" val="1689017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17: Read </a:t>
            </a:r>
            <a:r>
              <a:rPr lang="fr-FR" dirty="0" err="1"/>
              <a:t>SparkUI</a:t>
            </a:r>
            <a:r>
              <a:rPr lang="fr-FR" dirty="0"/>
              <a:t>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3AE97-0A3C-A0F2-B7D2-5100C1D4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3" y="847817"/>
            <a:ext cx="2470266" cy="5492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123CE-8B80-F842-058B-D8796330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31" y="1043968"/>
            <a:ext cx="3124471" cy="52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09E1F-E3E9-A140-DAD5-E319F380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620" y="936594"/>
            <a:ext cx="3240664" cy="5658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D806B1-D27E-E304-CD65-720CFAE65D1B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2281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827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 How to </a:t>
            </a:r>
            <a:r>
              <a:rPr lang="fr-FR" dirty="0" err="1"/>
              <a:t>simplify</a:t>
            </a:r>
            <a:r>
              <a:rPr lang="fr-FR" dirty="0"/>
              <a:t> DAG display ?</a:t>
            </a:r>
            <a:br>
              <a:rPr lang="fr-FR" dirty="0"/>
            </a:br>
            <a:r>
              <a:rPr lang="fr-FR" dirty="0"/>
              <a:t>… .checkpoint()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234D1-AA20-FE2D-4FD4-F81305A29ED0}"/>
              </a:ext>
            </a:extLst>
          </p:cNvPr>
          <p:cNvSpPr txBox="1"/>
          <p:nvPr/>
        </p:nvSpPr>
        <p:spPr>
          <a:xfrm>
            <a:off x="2256117" y="1639779"/>
            <a:ext cx="98438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ensure</a:t>
            </a:r>
            <a:endParaRPr lang="fr-FR" sz="2400" dirty="0"/>
          </a:p>
          <a:p>
            <a:r>
              <a:rPr lang="fr-FR" sz="2400" b="1" dirty="0" err="1"/>
              <a:t>sc.setCheckpointDir</a:t>
            </a:r>
            <a:r>
              <a:rPr lang="fr-FR" sz="2400" dirty="0"/>
              <a:t>(« c:/data/checkpoint-dir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15… but use checkpoint: </a:t>
            </a:r>
            <a:endParaRPr lang="fr-FR" sz="2400" b="1" dirty="0"/>
          </a:p>
          <a:p>
            <a:r>
              <a:rPr lang="fr-FR" sz="2400" dirty="0"/>
              <a:t>ds3Before=..</a:t>
            </a:r>
            <a:br>
              <a:rPr lang="fr-FR" sz="2400" dirty="0"/>
            </a:br>
            <a:r>
              <a:rPr lang="fr-FR" sz="2400" b="1" dirty="0"/>
              <a:t>val ds3 = ds3Before.checkpoint();</a:t>
            </a:r>
            <a:r>
              <a:rPr lang="fr-FR" sz="2400" dirty="0"/>
              <a:t>  // IMPORTANT TO RE-ASSIGN and use new</a:t>
            </a:r>
          </a:p>
          <a:p>
            <a:r>
              <a:rPr lang="fr-FR" sz="2400" dirty="0"/>
              <a:t>ds4=..</a:t>
            </a:r>
            <a:r>
              <a:rPr lang="fr-FR" sz="2400" b="1" dirty="0"/>
              <a:t> 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ds3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persisted</a:t>
            </a:r>
            <a:r>
              <a:rPr lang="fr-FR" sz="2400" dirty="0"/>
              <a:t>, </a:t>
            </a:r>
          </a:p>
          <a:p>
            <a:r>
              <a:rPr lang="fr-FR" sz="2400" dirty="0"/>
              <a:t>  … AND </a:t>
            </a:r>
            <a:r>
              <a:rPr lang="fr-FR" sz="2400" dirty="0" err="1"/>
              <a:t>lineage</a:t>
            </a:r>
            <a:r>
              <a:rPr lang="fr-FR" sz="2400" dirty="0"/>
              <a:t> no more </a:t>
            </a:r>
            <a:r>
              <a:rPr lang="fr-FR" sz="2400" dirty="0" err="1"/>
              <a:t>displayed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d/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 « </a:t>
            </a:r>
            <a:r>
              <a:rPr lang="fr-FR" sz="2400" dirty="0" err="1"/>
              <a:t>unCheckpoint</a:t>
            </a:r>
            <a:r>
              <a:rPr lang="fr-FR" sz="2400" dirty="0"/>
              <a:t>() » as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for </a:t>
            </a:r>
            <a:r>
              <a:rPr lang="fr-FR" sz="2400" dirty="0" err="1"/>
              <a:t>unpersist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7240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.. </a:t>
            </a:r>
            <a:r>
              <a:rPr lang="en-US" dirty="0"/>
              <a:t>Checkpoint directory has not been set in the </a:t>
            </a:r>
            <a:r>
              <a:rPr lang="en-US" dirty="0" err="1"/>
              <a:t>SparkContext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C38A-C48E-74D6-3BE2-5A55409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99" y="2384734"/>
            <a:ext cx="10047841" cy="6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99" y="425443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62975" y="383071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62975" y="548807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00" y="5857404"/>
            <a:ext cx="2255715" cy="4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6299F-49AB-75CE-1359-F362DB6E469B}"/>
              </a:ext>
            </a:extLst>
          </p:cNvPr>
          <p:cNvSpPr txBox="1"/>
          <p:nvPr/>
        </p:nvSpPr>
        <p:spPr>
          <a:xfrm>
            <a:off x="3048370" y="3244334"/>
            <a:ext cx="6096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sc.setCheckpointDir</a:t>
            </a:r>
            <a:r>
              <a:rPr lang="fr-FR" sz="1800" dirty="0"/>
              <a:t>(« c:/data/checkpoint-dir »)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87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827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c</a:t>
            </a:r>
            <a:r>
              <a:rPr lang="en-US" dirty="0" err="1"/>
              <a:t>heckpoint</a:t>
            </a:r>
            <a:r>
              <a:rPr lang="en-US" dirty="0"/>
              <a:t> -&gt; new 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50" y="215930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23026" y="173558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23026" y="339294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51" y="3762274"/>
            <a:ext cx="2255715" cy="419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ECFF5-B079-42DB-E207-E2E929802136}"/>
              </a:ext>
            </a:extLst>
          </p:cNvPr>
          <p:cNvSpPr txBox="1"/>
          <p:nvPr/>
        </p:nvSpPr>
        <p:spPr>
          <a:xfrm>
            <a:off x="1183050" y="4585317"/>
            <a:ext cx="838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checkpoint Files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deleted</a:t>
            </a:r>
            <a:r>
              <a:rPr lang="fr-FR" dirty="0"/>
              <a:t> ??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flag … </a:t>
            </a:r>
            <a:r>
              <a:rPr lang="fr-FR" dirty="0" err="1"/>
              <a:t>spark.cleaner.referenceTracking.cleanCheckpoint</a:t>
            </a:r>
            <a:r>
              <a:rPr lang="fr-FR" dirty="0"/>
              <a:t>  .. But Default to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E459-C425-87CC-89E6-BF93051C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0" y="5291973"/>
            <a:ext cx="6591871" cy="590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E32F-CA6C-2026-E206-B95828394C70}"/>
              </a:ext>
            </a:extLst>
          </p:cNvPr>
          <p:cNvSpPr txBox="1"/>
          <p:nvPr/>
        </p:nvSpPr>
        <p:spPr>
          <a:xfrm>
            <a:off x="1183050" y="6176238"/>
            <a:ext cx="614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 main usage </a:t>
            </a:r>
            <a:r>
              <a:rPr lang="fr-FR" dirty="0" err="1"/>
              <a:t>is</a:t>
            </a:r>
            <a:r>
              <a:rPr lang="fr-FR" dirty="0"/>
              <a:t> for Spark Streaming.. NOT DAG </a:t>
            </a:r>
            <a:r>
              <a:rPr lang="fr-FR" dirty="0" err="1"/>
              <a:t>Optim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0968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DAG </a:t>
            </a:r>
            <a:r>
              <a:rPr lang="fr-FR" dirty="0" err="1"/>
              <a:t>with</a:t>
            </a:r>
            <a:r>
              <a:rPr lang="fr-FR" dirty="0"/>
              <a:t>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F54E-B7F6-1137-20D3-890A47B8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3" y="1253865"/>
            <a:ext cx="3278583" cy="49729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5AE5D9-6E0A-8CF7-5CAD-831781EC49CE}"/>
              </a:ext>
            </a:extLst>
          </p:cNvPr>
          <p:cNvSpPr/>
          <p:nvPr/>
        </p:nvSpPr>
        <p:spPr>
          <a:xfrm rot="3324318">
            <a:off x="421688" y="4005876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1D8EA3-943A-CBC0-8ABA-F8505DA37EBA}"/>
              </a:ext>
            </a:extLst>
          </p:cNvPr>
          <p:cNvSpPr/>
          <p:nvPr/>
        </p:nvSpPr>
        <p:spPr>
          <a:xfrm rot="19861747">
            <a:off x="1867106" y="2728939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C226D-CB7D-0CE5-CA35-056857EF63AE}"/>
              </a:ext>
            </a:extLst>
          </p:cNvPr>
          <p:cNvSpPr txBox="1"/>
          <p:nvPr/>
        </p:nvSpPr>
        <p:spPr>
          <a:xfrm>
            <a:off x="-11535" y="3006572"/>
            <a:ext cx="22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DS3… </a:t>
            </a:r>
            <a:r>
              <a:rPr lang="fr-FR" dirty="0" err="1"/>
              <a:t>inlined</a:t>
            </a:r>
            <a:r>
              <a:rPr lang="fr-FR" dirty="0"/>
              <a:t> as</a:t>
            </a:r>
          </a:p>
          <a:p>
            <a:r>
              <a:rPr lang="fr-FR" dirty="0"/>
              <a:t> « Scan </a:t>
            </a:r>
            <a:r>
              <a:rPr lang="fr-FR" dirty="0" err="1"/>
              <a:t>Existing</a:t>
            </a:r>
            <a:r>
              <a:rPr lang="fr-FR" dirty="0"/>
              <a:t> RDD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A8F0B-C3CB-1C2E-E44A-9B076B9A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50" y="1278385"/>
            <a:ext cx="4817288" cy="510252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8D5B53-4281-B467-3D51-BB59BFFC6D18}"/>
              </a:ext>
            </a:extLst>
          </p:cNvPr>
          <p:cNvSpPr/>
          <p:nvPr/>
        </p:nvSpPr>
        <p:spPr>
          <a:xfrm>
            <a:off x="8075324" y="2513861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324B8-0CF6-393A-4DCA-94383D143F58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8520A-0F91-035A-247B-6E25BC5F8BA1}"/>
              </a:ext>
            </a:extLst>
          </p:cNvPr>
          <p:cNvSpPr txBox="1"/>
          <p:nvPr/>
        </p:nvSpPr>
        <p:spPr>
          <a:xfrm>
            <a:off x="7927759" y="221555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DS3..</a:t>
            </a:r>
          </a:p>
        </p:txBody>
      </p:sp>
    </p:spTree>
    <p:extLst>
      <p:ext uri="{BB962C8B-B14F-4D97-AF65-F5344CB8AC3E}">
        <p14:creationId xmlns:p14="http://schemas.microsoft.com/office/powerpoint/2010/main" val="583064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1" y="3758501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F4BA30-1BA3-C887-C1BE-71D95A135F0E}"/>
              </a:ext>
            </a:extLst>
          </p:cNvPr>
          <p:cNvSpPr/>
          <p:nvPr/>
        </p:nvSpPr>
        <p:spPr>
          <a:xfrm>
            <a:off x="2051307" y="1536174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73438-A809-28FC-D727-DE6C589774B8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Discover Spark UI, </a:t>
            </a:r>
            <a:r>
              <a:rPr lang="fr-FR" sz="2400" dirty="0" err="1"/>
              <a:t>Execution</a:t>
            </a:r>
            <a:r>
              <a:rPr lang="fr-FR" sz="2400" dirty="0"/>
              <a:t> Plan, Job - Stage</a:t>
            </a:r>
          </a:p>
          <a:p>
            <a:endParaRPr lang="fr-FR" sz="2400" dirty="0"/>
          </a:p>
          <a:p>
            <a:r>
              <a:rPr lang="fr-FR" sz="2400" dirty="0"/>
              <a:t>2/ </a:t>
            </a:r>
            <a:r>
              <a:rPr lang="fr-FR" sz="2400" dirty="0" err="1"/>
              <a:t>Understand</a:t>
            </a:r>
            <a:r>
              <a:rPr lang="fr-FR" sz="2400" dirty="0"/>
              <a:t>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4229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Reminder</a:t>
            </a:r>
            <a:r>
              <a:rPr lang="fr-FR" dirty="0"/>
              <a:t> Partition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1DDA-C66B-38F0-4238-7ECD959D7413}"/>
              </a:ext>
            </a:extLst>
          </p:cNvPr>
          <p:cNvSpPr txBox="1"/>
          <p:nvPr/>
        </p:nvSpPr>
        <p:spPr>
          <a:xfrm>
            <a:off x="2312633" y="2214979"/>
            <a:ext cx="56559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3 « </a:t>
            </a:r>
            <a:r>
              <a:rPr lang="fr-FR" sz="2000" dirty="0" err="1"/>
              <a:t>Pruning</a:t>
            </a:r>
            <a:r>
              <a:rPr lang="fr-FR" sz="2000" dirty="0"/>
              <a:t> » </a:t>
            </a:r>
            <a:r>
              <a:rPr lang="fr-FR" sz="2000" dirty="0" err="1"/>
              <a:t>Optimizations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by Spark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2/ Partition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Predicate</a:t>
            </a:r>
            <a:r>
              <a:rPr lang="fr-FR" sz="2000" dirty="0"/>
              <a:t>-Push-Down</a:t>
            </a:r>
          </a:p>
          <a:p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Questions:    ( </a:t>
            </a:r>
            <a:r>
              <a:rPr lang="fr-FR" sz="2000" dirty="0" err="1"/>
              <a:t>interogation</a:t>
            </a:r>
            <a:r>
              <a:rPr lang="fr-FR" sz="2000" dirty="0"/>
              <a:t> on Spark Lesson ) </a:t>
            </a:r>
            <a:br>
              <a:rPr lang="fr-FR" sz="2000" dirty="0"/>
            </a:br>
            <a:r>
              <a:rPr lang="fr-FR" sz="2000" dirty="0"/>
              <a:t> </a:t>
            </a:r>
          </a:p>
          <a:p>
            <a:r>
              <a:rPr lang="fr-FR" sz="2000" dirty="0"/>
              <a:t>a/ </a:t>
            </a:r>
            <a:r>
              <a:rPr lang="fr-FR" sz="2000" dirty="0" err="1"/>
              <a:t>explain</a:t>
            </a:r>
            <a:r>
              <a:rPr lang="fr-FR" sz="2000" dirty="0"/>
              <a:t> in few </a:t>
            </a:r>
            <a:r>
              <a:rPr lang="fr-FR" sz="2000" dirty="0" err="1"/>
              <a:t>words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1/, 2/, 3/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what</a:t>
            </a:r>
            <a:r>
              <a:rPr lang="fr-FR" sz="2000" dirty="0"/>
              <a:t> are pros/cons of </a:t>
            </a:r>
            <a:r>
              <a:rPr lang="fr-FR" sz="2000" dirty="0" err="1"/>
              <a:t>many</a:t>
            </a:r>
            <a:r>
              <a:rPr lang="fr-FR" sz="2000" dirty="0"/>
              <a:t> (</a:t>
            </a:r>
            <a:r>
              <a:rPr lang="fr-FR" sz="2000" dirty="0" err="1"/>
              <a:t>small</a:t>
            </a:r>
            <a:r>
              <a:rPr lang="fr-FR" sz="2000" dirty="0"/>
              <a:t>) partitions ?</a:t>
            </a:r>
          </a:p>
        </p:txBody>
      </p:sp>
    </p:spTree>
    <p:extLst>
      <p:ext uri="{BB962C8B-B14F-4D97-AF65-F5344CB8AC3E}">
        <p14:creationId xmlns:p14="http://schemas.microsoft.com/office/powerpoint/2010/main" val="2773072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2210540" y="2099569"/>
            <a:ext cx="80821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Reminding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Parquet </a:t>
            </a:r>
            <a:r>
              <a:rPr lang="fr-FR" sz="2000" dirty="0" err="1"/>
              <a:t>is</a:t>
            </a:r>
            <a:r>
              <a:rPr lang="fr-FR" sz="2000" dirty="0"/>
              <a:t> a « </a:t>
            </a:r>
            <a:r>
              <a:rPr lang="fr-FR" sz="2000" dirty="0" err="1"/>
              <a:t>Columnar</a:t>
            </a:r>
            <a:r>
              <a:rPr lang="fr-FR" sz="2000" dirty="0"/>
              <a:t> File Format »</a:t>
            </a:r>
          </a:p>
          <a:p>
            <a:endParaRPr lang="fr-FR" sz="2000" dirty="0"/>
          </a:p>
          <a:p>
            <a:r>
              <a:rPr lang="fr-FR" sz="2000" dirty="0"/>
              <a:t>Check by </a:t>
            </a:r>
            <a:r>
              <a:rPr lang="fr-FR" sz="2000" dirty="0" err="1"/>
              <a:t>reading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column</a:t>
            </a:r>
            <a:r>
              <a:rPr lang="fr-FR" sz="2000" dirty="0"/>
              <a:t>, </a:t>
            </a:r>
            <a:r>
              <a:rPr lang="fr-FR" sz="2000" dirty="0" err="1"/>
              <a:t>that</a:t>
            </a:r>
            <a:r>
              <a:rPr lang="fr-FR" sz="2000" dirty="0"/>
              <a:t> Spark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fully</a:t>
            </a:r>
            <a:r>
              <a:rPr lang="fr-FR" sz="2000" dirty="0"/>
              <a:t> Parquet Files</a:t>
            </a:r>
          </a:p>
          <a:p>
            <a:r>
              <a:rPr lang="fr-FR" sz="2000" dirty="0"/>
              <a:t> … </a:t>
            </a:r>
            <a:r>
              <a:rPr lang="fr-FR" sz="2000" dirty="0" err="1"/>
              <a:t>only</a:t>
            </a:r>
            <a:r>
              <a:rPr lang="fr-FR" sz="2000" dirty="0"/>
              <a:t> Page block of </a:t>
            </a:r>
            <a:r>
              <a:rPr lang="fr-FR" sz="2000" dirty="0" err="1"/>
              <a:t>selected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.</a:t>
            </a:r>
          </a:p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« 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r>
              <a:rPr lang="fr-FR" sz="2000" dirty="0"/>
              <a:t>Example:  </a:t>
            </a:r>
            <a:br>
              <a:rPr lang="fr-FR" sz="2000" dirty="0"/>
            </a:br>
            <a:r>
              <a:rPr lang="fr-FR" sz="2000" dirty="0" err="1"/>
              <a:t>spark.sql</a:t>
            </a:r>
            <a:r>
              <a:rPr lang="fr-FR" sz="2000" dirty="0"/>
              <a:t>(« select distinct </a:t>
            </a:r>
            <a:r>
              <a:rPr lang="fr-FR" sz="2000" dirty="0" err="1"/>
              <a:t>commune_nom</a:t>
            </a:r>
            <a:r>
              <a:rPr lang="fr-FR" sz="2000" dirty="0"/>
              <a:t> 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address</a:t>
            </a:r>
            <a:r>
              <a:rPr lang="fr-FR" sz="2000" dirty="0"/>
              <a:t> »).count</a:t>
            </a:r>
          </a:p>
          <a:p>
            <a:endParaRPr lang="fr-FR" sz="2000" dirty="0"/>
          </a:p>
          <a:p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File Bytes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. </a:t>
            </a:r>
          </a:p>
          <a:p>
            <a:r>
              <a:rPr lang="fr-FR" sz="2000" dirty="0"/>
              <a:t>Compare </a:t>
            </a:r>
            <a:r>
              <a:rPr lang="fr-FR" sz="2000" dirty="0" err="1"/>
              <a:t>with</a:t>
            </a:r>
            <a:r>
              <a:rPr lang="fr-FR" sz="2000" dirty="0"/>
              <a:t> total file size</a:t>
            </a:r>
            <a:br>
              <a:rPr lang="fr-FR" sz="2000" dirty="0"/>
            </a:br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IO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 per partition </a:t>
            </a:r>
            <a:r>
              <a:rPr lang="fr-FR" sz="2000" dirty="0" err="1"/>
              <a:t>tasks</a:t>
            </a:r>
            <a:endParaRPr lang="fr-FR" sz="2000" dirty="0"/>
          </a:p>
          <a:p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screenshots</a:t>
            </a:r>
            <a:r>
              <a:rPr lang="fr-FR" sz="2000" dirty="0"/>
              <a:t> of </a:t>
            </a:r>
            <a:r>
              <a:rPr lang="fr-FR" sz="2000" dirty="0" err="1"/>
              <a:t>SparkUI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6268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9CD6-508A-EA44-8267-F8D150DF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3" y="940790"/>
            <a:ext cx="3056270" cy="197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42163-CB6F-E805-D1D9-4D4EEFFDE529}"/>
              </a:ext>
            </a:extLst>
          </p:cNvPr>
          <p:cNvSpPr txBox="1"/>
          <p:nvPr/>
        </p:nvSpPr>
        <p:spPr>
          <a:xfrm>
            <a:off x="1806911" y="3222593"/>
            <a:ext cx="268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 Size of files: 26.9 </a:t>
            </a:r>
            <a:r>
              <a:rPr lang="fr-FR" dirty="0" err="1"/>
              <a:t>MiB</a:t>
            </a:r>
            <a:endParaRPr lang="fr-FR" dirty="0"/>
          </a:p>
          <a:p>
            <a:r>
              <a:rPr lang="fr-FR" dirty="0"/>
              <a:t>(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3127-CF4A-3C9B-7744-5948A924BC24}"/>
              </a:ext>
            </a:extLst>
          </p:cNvPr>
          <p:cNvSpPr txBox="1"/>
          <p:nvPr/>
        </p:nvSpPr>
        <p:spPr>
          <a:xfrm>
            <a:off x="7487124" y="461104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: 667.6 </a:t>
            </a:r>
            <a:r>
              <a:rPr lang="fr-FR" dirty="0" err="1"/>
              <a:t>KiB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CB3BB-B74A-BE48-8236-3E2D7BF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5101987"/>
            <a:ext cx="11735817" cy="10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CDD45-D4D9-3575-1490-3863A9CD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0" y="2099431"/>
            <a:ext cx="3017782" cy="20651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804162-7327-BF0F-4EB9-49EDFA5C8AD2}"/>
              </a:ext>
            </a:extLst>
          </p:cNvPr>
          <p:cNvSpPr/>
          <p:nvPr/>
        </p:nvSpPr>
        <p:spPr>
          <a:xfrm rot="3384579" flipH="1">
            <a:off x="2037147" y="2888942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18464-3766-353D-824E-A6F7F39681B8}"/>
              </a:ext>
            </a:extLst>
          </p:cNvPr>
          <p:cNvSpPr/>
          <p:nvPr/>
        </p:nvSpPr>
        <p:spPr>
          <a:xfrm flipH="1">
            <a:off x="7447679" y="2264406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6BC9A-B40D-9BB3-0A0B-D51352826B73}"/>
              </a:ext>
            </a:extLst>
          </p:cNvPr>
          <p:cNvSpPr txBox="1"/>
          <p:nvPr/>
        </p:nvSpPr>
        <p:spPr>
          <a:xfrm>
            <a:off x="8148352" y="2099431"/>
            <a:ext cx="231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Reading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</a:t>
            </a:r>
          </a:p>
          <a:p>
            <a:r>
              <a:rPr lang="fr-FR" dirty="0"/>
              <a:t>« commune_nom#3 »</a:t>
            </a:r>
          </a:p>
          <a:p>
            <a:endParaRPr lang="fr-F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44483D-8329-F88B-C2BC-538680788FF1}"/>
              </a:ext>
            </a:extLst>
          </p:cNvPr>
          <p:cNvSpPr/>
          <p:nvPr/>
        </p:nvSpPr>
        <p:spPr>
          <a:xfrm rot="16200000" flipH="1">
            <a:off x="8032611" y="5143387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387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AD12-D2C0-7BA4-A39A-F01BF309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5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3E38-CF5B-78E4-14E4-576A874C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95" y="4989250"/>
            <a:ext cx="9039000" cy="177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96015-81C9-C147-085F-610C2FC4506E}"/>
              </a:ext>
            </a:extLst>
          </p:cNvPr>
          <p:cNvSpPr txBox="1"/>
          <p:nvPr/>
        </p:nvSpPr>
        <p:spPr>
          <a:xfrm>
            <a:off x="7599284" y="4469187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Details of Input Size / Records  per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1DD78-EB0D-201F-8D00-95966528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8" y="1627833"/>
            <a:ext cx="2617697" cy="46676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A4B6082-26EB-8ECD-47F4-7E9745F5D597}"/>
              </a:ext>
            </a:extLst>
          </p:cNvPr>
          <p:cNvSpPr/>
          <p:nvPr/>
        </p:nvSpPr>
        <p:spPr>
          <a:xfrm flipH="1">
            <a:off x="2583402" y="2197223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133BE-7CDD-1527-5BF6-8B90905B5B76}"/>
              </a:ext>
            </a:extLst>
          </p:cNvPr>
          <p:cNvSpPr txBox="1"/>
          <p:nvPr/>
        </p:nvSpPr>
        <p:spPr>
          <a:xfrm>
            <a:off x="3355760" y="2165696"/>
            <a:ext cx="158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677.6 </a:t>
            </a:r>
            <a:r>
              <a:rPr lang="fr-FR" dirty="0" err="1"/>
              <a:t>KiB</a:t>
            </a: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9C61BB-75AB-8233-85DC-D2A60E8663FE}"/>
              </a:ext>
            </a:extLst>
          </p:cNvPr>
          <p:cNvSpPr/>
          <p:nvPr/>
        </p:nvSpPr>
        <p:spPr>
          <a:xfrm rot="16200000" flipH="1">
            <a:off x="8978747" y="4972045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970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1926455" y="1655686"/>
            <a:ext cx="95239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Queries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UPPER(</a:t>
            </a:r>
            <a:r>
              <a:rPr lang="fr-FR" sz="2000" dirty="0" err="1"/>
              <a:t>commune_nom</a:t>
            </a:r>
            <a:r>
              <a:rPr lang="fr-FR" sz="2000" dirty="0"/>
              <a:t>)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like ‘%Nanterre%’</a:t>
            </a:r>
          </a:p>
          <a:p>
            <a:endParaRPr lang="fr-FR" sz="2000" dirty="0"/>
          </a:p>
          <a:p>
            <a:r>
              <a:rPr lang="fr-FR" sz="2000" dirty="0"/>
              <a:t>b/ Check in </a:t>
            </a:r>
            <a:r>
              <a:rPr lang="fr-FR" sz="2000" dirty="0" err="1"/>
              <a:t>SparkUI</a:t>
            </a:r>
            <a:r>
              <a:rPr lang="fr-FR" sz="2000" dirty="0"/>
              <a:t> the </a:t>
            </a:r>
            <a:r>
              <a:rPr lang="fr-FR" sz="2000" dirty="0" err="1"/>
              <a:t>execution</a:t>
            </a:r>
            <a:r>
              <a:rPr lang="fr-FR" sz="2000" dirty="0"/>
              <a:t> Plan </a:t>
            </a:r>
          </a:p>
          <a:p>
            <a:r>
              <a:rPr lang="fr-FR" sz="2000" dirty="0" err="1"/>
              <a:t>Search</a:t>
            </a:r>
            <a:r>
              <a:rPr lang="fr-FR" sz="2000" dirty="0"/>
              <a:t> for « </a:t>
            </a:r>
            <a:r>
              <a:rPr lang="fr-FR" sz="2000" dirty="0" err="1"/>
              <a:t>PushedFilters</a:t>
            </a:r>
            <a:r>
              <a:rPr lang="fr-FR" sz="2000" dirty="0"/>
              <a:t>:[ .. ] »</a:t>
            </a:r>
          </a:p>
          <a:p>
            <a:endParaRPr lang="fr-FR" sz="2000" dirty="0"/>
          </a:p>
          <a:p>
            <a:r>
              <a:rPr lang="fr-FR" sz="2000" dirty="0"/>
              <a:t>c/ For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query</a:t>
            </a:r>
            <a:r>
              <a:rPr lang="fr-FR" sz="2000" dirty="0"/>
              <a:t> Spark </a:t>
            </a:r>
            <a:r>
              <a:rPr lang="fr-FR" sz="2000" dirty="0" err="1"/>
              <a:t>is</a:t>
            </a:r>
            <a:r>
              <a:rPr lang="fr-FR" sz="2000" dirty="0"/>
              <a:t> able to push down « </a:t>
            </a:r>
            <a:r>
              <a:rPr lang="fr-FR" sz="2000" dirty="0" err="1"/>
              <a:t>some</a:t>
            </a:r>
            <a:r>
              <a:rPr lang="fr-FR" sz="2000" dirty="0"/>
              <a:t>/all conditions » to parquet </a:t>
            </a:r>
            <a:r>
              <a:rPr lang="fr-FR" sz="2000" dirty="0" err="1"/>
              <a:t>library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d/ </a:t>
            </a:r>
            <a:r>
              <a:rPr lang="fr-FR" sz="2000" dirty="0" err="1"/>
              <a:t>explain</a:t>
            </a:r>
            <a:r>
              <a:rPr lang="fr-FR" sz="2000" dirty="0"/>
              <a:t> how parquet files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saved</a:t>
            </a:r>
            <a:r>
              <a:rPr lang="fr-FR" sz="2000" dirty="0"/>
              <a:t> for </a:t>
            </a:r>
            <a:r>
              <a:rPr lang="fr-FR" sz="2000" dirty="0" err="1"/>
              <a:t>having</a:t>
            </a:r>
            <a:r>
              <a:rPr lang="fr-FR" sz="2000" dirty="0"/>
              <a:t> good </a:t>
            </a:r>
            <a:r>
              <a:rPr lang="fr-FR" sz="2000" dirty="0" err="1"/>
              <a:t>read</a:t>
            </a:r>
            <a:r>
              <a:rPr lang="fr-FR" sz="2000" dirty="0"/>
              <a:t> performances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B137-558D-F751-2BE1-9C509536C25E}"/>
              </a:ext>
            </a:extLst>
          </p:cNvPr>
          <p:cNvSpPr txBox="1"/>
          <p:nvPr/>
        </p:nvSpPr>
        <p:spPr>
          <a:xfrm>
            <a:off x="1873189" y="6329069"/>
            <a:ext cx="760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Hint</a:t>
            </a:r>
            <a:r>
              <a:rPr lang="fr-FR" dirty="0"/>
              <a:t>: use </a:t>
            </a:r>
            <a:r>
              <a:rPr lang="fr-FR" dirty="0" err="1"/>
              <a:t>sc.setCallSite</a:t>
            </a:r>
            <a:r>
              <a:rPr lang="fr-FR" dirty="0"/>
              <a:t>(« </a:t>
            </a:r>
            <a:r>
              <a:rPr lang="fr-FR" dirty="0" err="1"/>
              <a:t>query</a:t>
            </a:r>
            <a:r>
              <a:rPr lang="fr-FR" dirty="0"/>
              <a:t> comment»)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1118095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26B5-EF70-63FA-FC2A-2554B3FB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F477E-C82A-84AF-3009-9AF7F7E8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2" y="1963927"/>
            <a:ext cx="11145216" cy="37912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AE3BAB-1049-ACD3-A344-A89B561FD6A9}"/>
              </a:ext>
            </a:extLst>
          </p:cNvPr>
          <p:cNvSpPr/>
          <p:nvPr/>
        </p:nvSpPr>
        <p:spPr>
          <a:xfrm rot="17940536">
            <a:off x="8063117" y="5231219"/>
            <a:ext cx="1003471" cy="266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6BF7D-CA02-E3D4-FE87-235012817B59}"/>
              </a:ext>
            </a:extLst>
          </p:cNvPr>
          <p:cNvSpPr txBox="1"/>
          <p:nvPr/>
        </p:nvSpPr>
        <p:spPr>
          <a:xfrm>
            <a:off x="5788241" y="5868140"/>
            <a:ext cx="554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query</a:t>
            </a:r>
            <a:r>
              <a:rPr lang="fr-FR" dirty="0"/>
              <a:t> OBVIOUSLY </a:t>
            </a:r>
            <a:r>
              <a:rPr lang="fr-FR" dirty="0" err="1"/>
              <a:t>slower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bar in console:    ==========&gt;           [23/48]</a:t>
            </a:r>
          </a:p>
        </p:txBody>
      </p:sp>
    </p:spTree>
    <p:extLst>
      <p:ext uri="{BB962C8B-B14F-4D97-AF65-F5344CB8AC3E}">
        <p14:creationId xmlns:p14="http://schemas.microsoft.com/office/powerpoint/2010/main" val="1875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C92C-21FB-1FFE-F6D7-6A0C81A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5"/>
            <a:ext cx="10515600" cy="91325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77CA8-5769-8D40-19C7-7B9D7709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4" y="685005"/>
            <a:ext cx="10009737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F71F5-4284-4C72-5023-F0F254A51039}"/>
              </a:ext>
            </a:extLst>
          </p:cNvPr>
          <p:cNvSpPr txBox="1"/>
          <p:nvPr/>
        </p:nvSpPr>
        <p:spPr>
          <a:xfrm>
            <a:off x="711563" y="1969637"/>
            <a:ext cx="199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</a:t>
            </a:r>
            <a:r>
              <a:rPr lang="fr-FR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87BFF-B52E-3869-EAC6-04FC10C8A355}"/>
              </a:ext>
            </a:extLst>
          </p:cNvPr>
          <p:cNvSpPr txBox="1"/>
          <p:nvPr/>
        </p:nvSpPr>
        <p:spPr>
          <a:xfrm>
            <a:off x="371475" y="5400565"/>
            <a:ext cx="308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Details… </a:t>
            </a:r>
            <a:r>
              <a:rPr lang="fr-FR" dirty="0" err="1"/>
              <a:t>Pushed</a:t>
            </a:r>
            <a:r>
              <a:rPr lang="fr-FR" dirty="0"/>
              <a:t> « </a:t>
            </a:r>
            <a:r>
              <a:rPr lang="fr-FR" dirty="0" err="1"/>
              <a:t>EqualTo</a:t>
            </a:r>
            <a:r>
              <a:rPr lang="fr-FR" dirty="0"/>
              <a:t>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E413A-0F85-E3C9-8733-AE533801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0248"/>
            <a:ext cx="2257911" cy="3041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E49CBB-C42B-0BFE-6D24-8817A5188EB8}"/>
              </a:ext>
            </a:extLst>
          </p:cNvPr>
          <p:cNvSpPr/>
          <p:nvPr/>
        </p:nvSpPr>
        <p:spPr>
          <a:xfrm>
            <a:off x="1278213" y="4669963"/>
            <a:ext cx="1430692" cy="380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FAC63-D091-F17E-0775-E4C4CB5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8" y="5751504"/>
            <a:ext cx="4678093" cy="1085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5234D-F724-7980-3930-68248CF7CF71}"/>
              </a:ext>
            </a:extLst>
          </p:cNvPr>
          <p:cNvSpPr txBox="1"/>
          <p:nvPr/>
        </p:nvSpPr>
        <p:spPr>
          <a:xfrm>
            <a:off x="4550139" y="1980762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 </a:t>
            </a:r>
            <a:r>
              <a:rPr lang="fr-FR" b="1" dirty="0"/>
              <a:t>like</a:t>
            </a:r>
            <a:r>
              <a:rPr lang="fr-FR" dirty="0"/>
              <a:t> ‘%Nanterre%’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DFADB-3645-E8F4-F7E7-725E657FBA1B}"/>
              </a:ext>
            </a:extLst>
          </p:cNvPr>
          <p:cNvSpPr/>
          <p:nvPr/>
        </p:nvSpPr>
        <p:spPr>
          <a:xfrm>
            <a:off x="1566863" y="6477388"/>
            <a:ext cx="1428750" cy="191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F0A5E-C715-A97A-5D33-CEC1B5FBC6CD}"/>
              </a:ext>
            </a:extLst>
          </p:cNvPr>
          <p:cNvSpPr/>
          <p:nvPr/>
        </p:nvSpPr>
        <p:spPr>
          <a:xfrm>
            <a:off x="3096111" y="6480586"/>
            <a:ext cx="1880702" cy="188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10076-60A1-E6D4-3AA8-D0F01780DE66}"/>
              </a:ext>
            </a:extLst>
          </p:cNvPr>
          <p:cNvSpPr txBox="1"/>
          <p:nvPr/>
        </p:nvSpPr>
        <p:spPr>
          <a:xfrm>
            <a:off x="9084039" y="1998782"/>
            <a:ext cx="2878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</a:t>
            </a:r>
            <a:r>
              <a:rPr lang="fr-FR" b="1" dirty="0"/>
              <a:t>UPPER</a:t>
            </a:r>
            <a:r>
              <a:rPr lang="fr-FR" dirty="0"/>
              <a:t>(commune)=</a:t>
            </a:r>
          </a:p>
          <a:p>
            <a:endParaRPr lang="fr-FR" dirty="0"/>
          </a:p>
          <a:p>
            <a:r>
              <a:rPr lang="fr-FR" dirty="0"/>
              <a:t>Condition NOT </a:t>
            </a:r>
            <a:r>
              <a:rPr lang="fr-FR" dirty="0" err="1"/>
              <a:t>pushed</a:t>
            </a:r>
            <a:r>
              <a:rPr lang="fr-FR" dirty="0"/>
              <a:t>-down</a:t>
            </a:r>
          </a:p>
          <a:p>
            <a:r>
              <a:rPr lang="fr-FR" dirty="0"/>
              <a:t>ONLY « </a:t>
            </a:r>
            <a:r>
              <a:rPr lang="fr-FR" dirty="0" err="1"/>
              <a:t>IsNotNull</a:t>
            </a:r>
            <a:r>
              <a:rPr lang="fr-FR" dirty="0"/>
              <a:t>» 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9EF35-EADF-655A-189B-E779E2DE87C7}"/>
              </a:ext>
            </a:extLst>
          </p:cNvPr>
          <p:cNvSpPr txBox="1"/>
          <p:nvPr/>
        </p:nvSpPr>
        <p:spPr>
          <a:xfrm>
            <a:off x="4550138" y="2404043"/>
            <a:ext cx="400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…by chance, </a:t>
            </a:r>
            <a:r>
              <a:rPr lang="fr-FR" dirty="0" err="1"/>
              <a:t>regexp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to </a:t>
            </a:r>
            <a:br>
              <a:rPr lang="fr-FR" dirty="0"/>
            </a:br>
            <a:r>
              <a:rPr lang="fr-FR" dirty="0"/>
              <a:t>           commune </a:t>
            </a:r>
            <a:r>
              <a:rPr lang="fr-FR" b="1" dirty="0" err="1"/>
              <a:t>contains</a:t>
            </a:r>
            <a:r>
              <a:rPr lang="fr-FR" dirty="0"/>
              <a:t> ‘Nanterre’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10E5D-F7AC-7DF6-654A-07DF30A4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56" y="3390719"/>
            <a:ext cx="1862156" cy="20708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7E2019-BE62-5266-F44D-56B0D7FB9875}"/>
              </a:ext>
            </a:extLst>
          </p:cNvPr>
          <p:cNvSpPr/>
          <p:nvPr/>
        </p:nvSpPr>
        <p:spPr>
          <a:xfrm>
            <a:off x="5540650" y="4669963"/>
            <a:ext cx="1736450" cy="570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891006-955C-6105-F5F2-98EFB051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73" y="5925379"/>
            <a:ext cx="4564933" cy="5148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B3986D-426D-0FA6-D98D-2D773C3877F1}"/>
              </a:ext>
            </a:extLst>
          </p:cNvPr>
          <p:cNvSpPr/>
          <p:nvPr/>
        </p:nvSpPr>
        <p:spPr>
          <a:xfrm>
            <a:off x="7596480" y="6112291"/>
            <a:ext cx="2123783" cy="217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B4C1B9-A7CF-5D64-6249-61D7C648A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654" y="3442460"/>
            <a:ext cx="1656708" cy="17439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1C3605-0B8F-B5D9-B650-73D118B6EB44}"/>
              </a:ext>
            </a:extLst>
          </p:cNvPr>
          <p:cNvSpPr/>
          <p:nvPr/>
        </p:nvSpPr>
        <p:spPr>
          <a:xfrm>
            <a:off x="9720263" y="4557713"/>
            <a:ext cx="1443952" cy="252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C14181-1F31-ED6B-BEBE-F507540C7DE2}"/>
              </a:ext>
            </a:extLst>
          </p:cNvPr>
          <p:cNvSpPr/>
          <p:nvPr/>
        </p:nvSpPr>
        <p:spPr>
          <a:xfrm>
            <a:off x="6159953" y="6112836"/>
            <a:ext cx="1343275" cy="217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44A501-7B2B-AA9D-EA91-0017A196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62" y="5423907"/>
            <a:ext cx="3271837" cy="3166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AA38E22-F9F4-6A53-666B-4FC049BE6A6B}"/>
              </a:ext>
            </a:extLst>
          </p:cNvPr>
          <p:cNvSpPr/>
          <p:nvPr/>
        </p:nvSpPr>
        <p:spPr>
          <a:xfrm>
            <a:off x="9884443" y="5582222"/>
            <a:ext cx="1279772" cy="187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5D8B0D7-B37E-D9B8-6D72-566833BD8EC1}"/>
              </a:ext>
            </a:extLst>
          </p:cNvPr>
          <p:cNvSpPr/>
          <p:nvPr/>
        </p:nvSpPr>
        <p:spPr>
          <a:xfrm>
            <a:off x="3918134" y="5490862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9B7858E-B21E-2D46-5500-26BCF56CF871}"/>
              </a:ext>
            </a:extLst>
          </p:cNvPr>
          <p:cNvSpPr/>
          <p:nvPr/>
        </p:nvSpPr>
        <p:spPr>
          <a:xfrm>
            <a:off x="8178921" y="5400565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D46D92-69D0-EE74-DC35-53AC4B2402B3}"/>
              </a:ext>
            </a:extLst>
          </p:cNvPr>
          <p:cNvSpPr txBox="1"/>
          <p:nvPr/>
        </p:nvSpPr>
        <p:spPr>
          <a:xfrm>
            <a:off x="3452076" y="4761727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 err="1"/>
              <a:t>EqualTo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10844-4EA3-DFA0-5E66-8A360C13955E}"/>
              </a:ext>
            </a:extLst>
          </p:cNvPr>
          <p:cNvSpPr txBox="1"/>
          <p:nvPr/>
        </p:nvSpPr>
        <p:spPr>
          <a:xfrm>
            <a:off x="7624666" y="4380271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less</a:t>
            </a:r>
            <a:r>
              <a:rPr lang="fr-FR" dirty="0"/>
              <a:t> efficient:</a:t>
            </a:r>
            <a:br>
              <a:rPr lang="fr-FR" dirty="0"/>
            </a:br>
            <a:r>
              <a:rPr lang="fr-FR" dirty="0" err="1"/>
              <a:t>StringContains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101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9" y="4495562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F3B252E2-2A3C-516A-6471-39E55B77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09" y="367432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90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35E5-F8E1-1113-68C5-03EC9845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12"/>
            <a:ext cx="10515600" cy="10153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sorted</a:t>
            </a:r>
            <a:r>
              <a:rPr lang="fr-FR" dirty="0"/>
              <a:t> parquet table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94C4-101D-C4A2-CBDF-33C9E5E1721F}"/>
              </a:ext>
            </a:extLst>
          </p:cNvPr>
          <p:cNvSpPr txBox="1"/>
          <p:nvPr/>
        </p:nvSpPr>
        <p:spPr>
          <a:xfrm>
            <a:off x="261891" y="2431973"/>
            <a:ext cx="11785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dirty="0">
                <a:latin typeface="Consolas" panose="020B0609020204030204" pitchFamily="49" charset="0"/>
              </a:rPr>
              <a:t>val </a:t>
            </a:r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spark.read.options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Map</a:t>
            </a:r>
            <a:r>
              <a:rPr lang="fr-FR" sz="1800" dirty="0">
                <a:latin typeface="Consolas" panose="020B0609020204030204" pitchFamily="49" charset="0"/>
              </a:rPr>
              <a:t>("header"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latin typeface="Consolas" panose="020B0609020204030204" pitchFamily="49" charset="0"/>
              </a:rPr>
              <a:t>delimiter</a:t>
            </a:r>
            <a:r>
              <a:rPr lang="fr-FR" sz="1800" dirty="0">
                <a:latin typeface="Consolas" panose="020B0609020204030204" pitchFamily="49" charset="0"/>
              </a:rPr>
              <a:t>" -&gt; ";", "</a:t>
            </a:r>
            <a:r>
              <a:rPr lang="fr-FR" sz="1800" dirty="0" err="1">
                <a:latin typeface="Consolas" panose="020B0609020204030204" pitchFamily="49" charset="0"/>
              </a:rPr>
              <a:t>inferSchema</a:t>
            </a:r>
            <a:r>
              <a:rPr lang="fr-FR" sz="1800" dirty="0">
                <a:latin typeface="Consolas" panose="020B0609020204030204" pitchFamily="49" charset="0"/>
              </a:rPr>
              <a:t>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")).format("csv").</a:t>
            </a:r>
            <a:r>
              <a:rPr lang="fr-FR" sz="1800" dirty="0" err="1">
                <a:latin typeface="Consolas" panose="020B0609020204030204" pitchFamily="49" charset="0"/>
              </a:rPr>
              <a:t>load</a:t>
            </a:r>
            <a:r>
              <a:rPr lang="fr-FR" sz="1800" dirty="0">
                <a:latin typeface="Consolas" panose="020B0609020204030204" pitchFamily="49" charset="0"/>
              </a:rPr>
              <a:t>("C:/data/OpenData-gouv.fr/bal/adresses-france.csv")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("dept", </a:t>
            </a:r>
            <a:r>
              <a:rPr lang="en-US" sz="1800" dirty="0" err="1">
                <a:latin typeface="Consolas" panose="020B0609020204030204" pitchFamily="49" charset="0"/>
              </a:rPr>
              <a:t>regexp_replace</a:t>
            </a:r>
            <a:r>
              <a:rPr lang="en-US" sz="1800" dirty="0">
                <a:latin typeface="Consolas" panose="020B0609020204030204" pitchFamily="49" charset="0"/>
              </a:rPr>
              <a:t>(col("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"), "0*(.*)...", "$1").cast("int"))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("code", 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").cast("int"))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allAdressCsvDs.repartition</a:t>
            </a:r>
            <a:r>
              <a:rPr lang="fr-FR" sz="1800" dirty="0">
                <a:latin typeface="Consolas" panose="020B0609020204030204" pitchFamily="49" charset="0"/>
              </a:rPr>
              <a:t>(1)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.sort("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").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 .</a:t>
            </a:r>
            <a:r>
              <a:rPr lang="en-US" sz="1800" dirty="0" err="1">
                <a:latin typeface="Consolas" panose="020B0609020204030204" pitchFamily="49" charset="0"/>
              </a:rPr>
              <a:t>saveAsTable</a:t>
            </a:r>
            <a:r>
              <a:rPr lang="en-US" sz="1800" dirty="0">
                <a:latin typeface="Consolas" panose="020B0609020204030204" pitchFamily="49" charset="0"/>
              </a:rPr>
              <a:t>("db1.address_sorted")</a:t>
            </a:r>
            <a:br>
              <a:rPr lang="en-US" sz="1800" dirty="0">
                <a:latin typeface="Consolas" panose="020B0609020204030204" pitchFamily="49" charset="0"/>
              </a:rPr>
            </a:b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en-US" sz="1800" dirty="0">
                <a:latin typeface="Consolas" panose="020B0609020204030204" pitchFamily="49" charset="0"/>
              </a:rPr>
              <a:t>.repartition(10, col("dept"))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saveAsTable</a:t>
            </a:r>
            <a:r>
              <a:rPr lang="fr-FR" sz="1800" dirty="0">
                <a:latin typeface="Consolas" panose="020B0609020204030204" pitchFamily="49" charset="0"/>
              </a:rPr>
              <a:t>("db1.address_sorted10")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FD65B-7476-F685-902F-14CAF78EDEC7}"/>
              </a:ext>
            </a:extLst>
          </p:cNvPr>
          <p:cNvSpPr txBox="1"/>
          <p:nvPr/>
        </p:nvSpPr>
        <p:spPr>
          <a:xfrm>
            <a:off x="319596" y="1336089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have few PARQUET files (1 or </a:t>
            </a:r>
            <a:r>
              <a:rPr lang="fr-FR" dirty="0" err="1"/>
              <a:t>several</a:t>
            </a:r>
            <a:r>
              <a:rPr lang="fr-FR" dirty="0"/>
              <a:t>, but not </a:t>
            </a:r>
            <a:r>
              <a:rPr lang="fr-FR" dirty="0" err="1"/>
              <a:t>hundred</a:t>
            </a:r>
            <a:r>
              <a:rPr lang="fr-FR" dirty="0"/>
              <a:t>)</a:t>
            </a:r>
          </a:p>
          <a:p>
            <a:r>
              <a:rPr lang="fr-FR" dirty="0" err="1"/>
              <a:t>Each</a:t>
            </a:r>
            <a:r>
              <a:rPr lang="fr-FR" dirty="0"/>
              <a:t> PARQUET File split in </a:t>
            </a:r>
            <a:r>
              <a:rPr lang="fr-FR" dirty="0" err="1"/>
              <a:t>several</a:t>
            </a:r>
            <a:r>
              <a:rPr lang="fr-FR" dirty="0"/>
              <a:t> blocks of 16Mo  (default=256Mo)</a:t>
            </a:r>
          </a:p>
          <a:p>
            <a:r>
              <a:rPr lang="fr-FR" dirty="0" err="1"/>
              <a:t>Each</a:t>
            </a:r>
            <a:r>
              <a:rPr lang="fr-FR" dirty="0"/>
              <a:t> block </a:t>
            </a:r>
            <a:r>
              <a:rPr lang="fr-FR" dirty="0" err="1"/>
              <a:t>sorted</a:t>
            </a:r>
            <a:r>
              <a:rPr lang="fr-FR" dirty="0"/>
              <a:t> to have efficient </a:t>
            </a:r>
            <a:r>
              <a:rPr lang="fr-FR" dirty="0" err="1"/>
              <a:t>Dictionaries</a:t>
            </a:r>
            <a:r>
              <a:rPr lang="fr-FR" dirty="0"/>
              <a:t> and Min-Max </a:t>
            </a:r>
            <a:r>
              <a:rPr lang="fr-FR" dirty="0" err="1"/>
              <a:t>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36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37E-BF80-3149-2D15-845669A9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 … </a:t>
            </a:r>
            <a:br>
              <a:rPr lang="fr-FR" dirty="0"/>
            </a:br>
            <a:r>
              <a:rPr lang="fr-FR" dirty="0" err="1"/>
              <a:t>write.option</a:t>
            </a:r>
            <a:r>
              <a:rPr lang="fr-FR" dirty="0"/>
              <a:t>()  or global --conf 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AB0A-91E6-1512-1000-188E76B94F74}"/>
              </a:ext>
            </a:extLst>
          </p:cNvPr>
          <p:cNvSpPr txBox="1"/>
          <p:nvPr/>
        </p:nvSpPr>
        <p:spPr>
          <a:xfrm>
            <a:off x="3071999" y="3057028"/>
            <a:ext cx="715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 </a:t>
            </a:r>
          </a:p>
          <a:p>
            <a:endParaRPr lang="fr-FR" dirty="0"/>
          </a:p>
          <a:p>
            <a:r>
              <a:rPr lang="fr-FR" dirty="0" err="1"/>
              <a:t>spark-shell</a:t>
            </a:r>
            <a:r>
              <a:rPr lang="fr-FR" dirty="0"/>
              <a:t> --driver-memory=3g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spark.sql.files.maxPartitionBytes</a:t>
            </a:r>
            <a:r>
              <a:rPr lang="fr-FR" dirty="0"/>
              <a:t>=16777216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parquet.block.size</a:t>
            </a:r>
            <a:r>
              <a:rPr lang="fr-FR" dirty="0"/>
              <a:t>=16777216 </a:t>
            </a:r>
          </a:p>
        </p:txBody>
      </p:sp>
    </p:spTree>
    <p:extLst>
      <p:ext uri="{BB962C8B-B14F-4D97-AF65-F5344CB8AC3E}">
        <p14:creationId xmlns:p14="http://schemas.microsoft.com/office/powerpoint/2010/main" val="251201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0EF0-2C18-4058-778F-6FD14CC6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6274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E2A5-D403-032D-4976-DD404CED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" y="2353805"/>
            <a:ext cx="6176126" cy="2627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A2899-F469-2E38-C0A0-E58CC705EEFA}"/>
              </a:ext>
            </a:extLst>
          </p:cNvPr>
          <p:cNvSpPr txBox="1"/>
          <p:nvPr/>
        </p:nvSpPr>
        <p:spPr>
          <a:xfrm>
            <a:off x="1492718" y="1184773"/>
            <a:ext cx="28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1/  Launch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2/ Open Web UI: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57713-ECA1-6AA0-8E10-86F871B0245A}"/>
              </a:ext>
            </a:extLst>
          </p:cNvPr>
          <p:cNvSpPr txBox="1"/>
          <p:nvPr/>
        </p:nvSpPr>
        <p:spPr>
          <a:xfrm>
            <a:off x="4107194" y="1184773"/>
            <a:ext cx="397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spark-shell</a:t>
            </a:r>
            <a:r>
              <a:rPr lang="fr-FR" b="1" dirty="0"/>
              <a:t> --driver-memory 8g</a:t>
            </a:r>
          </a:p>
          <a:p>
            <a:endParaRPr lang="fr-FR" dirty="0"/>
          </a:p>
          <a:p>
            <a:r>
              <a:rPr lang="fr-FR" b="1" dirty="0"/>
              <a:t>http://localhost:4040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A8C69-AFFF-B5C3-CDD2-C4D4B346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43" y="4191485"/>
            <a:ext cx="6595257" cy="20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54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FB99-8F8A-B80D-2FE8-5C15EA52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21: check.. </a:t>
            </a:r>
            <a:r>
              <a:rPr lang="fr-FR" dirty="0" err="1"/>
              <a:t>getNumPartitions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06D16-64C4-B03D-E7C9-A8CC733EAF81}"/>
              </a:ext>
            </a:extLst>
          </p:cNvPr>
          <p:cNvSpPr txBox="1"/>
          <p:nvPr/>
        </p:nvSpPr>
        <p:spPr>
          <a:xfrm>
            <a:off x="3227034" y="1859872"/>
            <a:ext cx="47245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endParaRPr lang="fr-FR" dirty="0"/>
          </a:p>
          <a:p>
            <a:endParaRPr lang="fr-FR" dirty="0"/>
          </a:p>
          <a:p>
            <a:r>
              <a:rPr lang="fr-FR" dirty="0"/>
              <a:t> a/ table db1.address_sorted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on 1 parquet file, </a:t>
            </a:r>
            <a:br>
              <a:rPr lang="fr-FR" dirty="0"/>
            </a:br>
            <a:r>
              <a:rPr lang="fr-FR" dirty="0"/>
              <a:t>       and file </a:t>
            </a:r>
            <a:r>
              <a:rPr lang="fr-FR" dirty="0" err="1"/>
              <a:t>is</a:t>
            </a:r>
            <a:r>
              <a:rPr lang="fr-FR" dirty="0"/>
              <a:t> split </a:t>
            </a:r>
            <a:r>
              <a:rPr lang="fr-FR" dirty="0" err="1"/>
              <a:t>into</a:t>
            </a:r>
            <a:r>
              <a:rPr lang="fr-FR" dirty="0"/>
              <a:t> 55 partitions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=55</a:t>
            </a:r>
          </a:p>
          <a:p>
            <a:endParaRPr lang="fr-FR" dirty="0"/>
          </a:p>
          <a:p>
            <a:r>
              <a:rPr lang="fr-FR" dirty="0"/>
              <a:t>b/ table db1.address_sorted10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on 10 parquet files</a:t>
            </a:r>
            <a:br>
              <a:rPr lang="fr-FR" dirty="0"/>
            </a:br>
            <a:r>
              <a:rPr lang="fr-FR" dirty="0"/>
              <a:t>      and files are split (</a:t>
            </a:r>
            <a:r>
              <a:rPr lang="fr-FR" dirty="0" err="1"/>
              <a:t>differently</a:t>
            </a:r>
            <a:r>
              <a:rPr lang="fr-FR" dirty="0"/>
              <a:t>..)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=57</a:t>
            </a:r>
          </a:p>
          <a:p>
            <a:endParaRPr lang="fr-FR" dirty="0"/>
          </a:p>
          <a:p>
            <a:r>
              <a:rPr lang="fr-FR" dirty="0"/>
              <a:t>c/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 big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a/ and b/ ?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better</a:t>
            </a:r>
            <a:r>
              <a:rPr lang="fr-FR" dirty="0"/>
              <a:t> » ?</a:t>
            </a:r>
          </a:p>
          <a:p>
            <a:endParaRPr lang="fr-FR" dirty="0"/>
          </a:p>
          <a:p>
            <a:r>
              <a:rPr lang="fr-FR" dirty="0" err="1"/>
              <a:t>Hint</a:t>
            </a:r>
            <a:r>
              <a:rPr lang="fr-FR" dirty="0"/>
              <a:t>: use   </a:t>
            </a:r>
            <a:r>
              <a:rPr lang="fr-FR" b="1" dirty="0" err="1"/>
              <a:t>dataset.toJavaRDD.getNumPartitions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7947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ADE8-703D-A571-F009-3E0A1DAB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450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EA7E-DC71-9477-07B6-4F5908CC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5" y="725166"/>
            <a:ext cx="7242050" cy="17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30F67-96B5-F84B-7068-5D87AD85AD33}"/>
              </a:ext>
            </a:extLst>
          </p:cNvPr>
          <p:cNvSpPr txBox="1"/>
          <p:nvPr/>
        </p:nvSpPr>
        <p:spPr>
          <a:xfrm>
            <a:off x="446915" y="1604055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File</a:t>
            </a:r>
            <a:br>
              <a:rPr lang="fr-FR" dirty="0"/>
            </a:br>
            <a:r>
              <a:rPr lang="fr-FR" dirty="0"/>
              <a:t>886 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4B407-CA3B-87B8-BE01-D280463C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93" y="2911876"/>
            <a:ext cx="5208785" cy="337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4663D-D83C-3E05-AEC8-2FF25EC82876}"/>
              </a:ext>
            </a:extLst>
          </p:cNvPr>
          <p:cNvSpPr txBox="1"/>
          <p:nvPr/>
        </p:nvSpPr>
        <p:spPr>
          <a:xfrm>
            <a:off x="446915" y="3916079"/>
            <a:ext cx="257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Files</a:t>
            </a:r>
          </a:p>
          <a:p>
            <a:r>
              <a:rPr lang="fr-FR" dirty="0"/>
              <a:t>  </a:t>
            </a:r>
            <a:r>
              <a:rPr lang="fr-FR" dirty="0" err="1"/>
              <a:t>between</a:t>
            </a:r>
            <a:r>
              <a:rPr lang="fr-FR" dirty="0"/>
              <a:t> 40Mo - 130Mo</a:t>
            </a:r>
            <a:br>
              <a:rPr lang="fr-FR" dirty="0"/>
            </a:br>
            <a:r>
              <a:rPr lang="fr-FR" dirty="0"/>
              <a:t>( total ~886 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F8667-564C-5683-C59E-E90487CA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08" y="6362128"/>
            <a:ext cx="6572820" cy="419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02458-0329-C3AD-12F5-948D1FFE6EB6}"/>
              </a:ext>
            </a:extLst>
          </p:cNvPr>
          <p:cNvSpPr txBox="1"/>
          <p:nvPr/>
        </p:nvSpPr>
        <p:spPr>
          <a:xfrm>
            <a:off x="359618" y="5778422"/>
            <a:ext cx="2461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57 partitions</a:t>
            </a:r>
          </a:p>
          <a:p>
            <a:r>
              <a:rPr lang="fr-FR" dirty="0"/>
              <a:t>(</a:t>
            </a:r>
            <a:r>
              <a:rPr lang="fr-FR" dirty="0" err="1"/>
              <a:t>only</a:t>
            </a:r>
            <a:r>
              <a:rPr lang="fr-FR" dirty="0"/>
              <a:t> 7 files are split in 2</a:t>
            </a:r>
            <a:br>
              <a:rPr lang="fr-FR" dirty="0"/>
            </a:br>
            <a:r>
              <a:rPr lang="fr-FR" dirty="0"/>
              <a:t> all </a:t>
            </a:r>
            <a:r>
              <a:rPr lang="fr-FR" dirty="0" err="1"/>
              <a:t>other</a:t>
            </a:r>
            <a:r>
              <a:rPr lang="fr-FR" dirty="0"/>
              <a:t> have 1 part)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6A23-0BA5-1FAF-5A8A-F4CFC832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693" y="2425696"/>
            <a:ext cx="6496613" cy="38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B45F1-B8E5-A532-35F6-B8CED4FD87B5}"/>
              </a:ext>
            </a:extLst>
          </p:cNvPr>
          <p:cNvSpPr txBox="1"/>
          <p:nvPr/>
        </p:nvSpPr>
        <p:spPr>
          <a:xfrm>
            <a:off x="446915" y="24208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55 partitions</a:t>
            </a:r>
          </a:p>
        </p:txBody>
      </p:sp>
    </p:spTree>
    <p:extLst>
      <p:ext uri="{BB962C8B-B14F-4D97-AF65-F5344CB8AC3E}">
        <p14:creationId xmlns:p14="http://schemas.microsoft.com/office/powerpoint/2010/main" val="3698491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72E8-D48B-7FE3-0E9A-BDBD7855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21: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1 File-N Partitions &lt;&lt;&gt;&gt; N files- </a:t>
            </a:r>
            <a:r>
              <a:rPr lang="fr-FR" dirty="0" err="1"/>
              <a:t>each</a:t>
            </a:r>
            <a:r>
              <a:rPr lang="fr-FR" dirty="0"/>
              <a:t> 1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92B30-63DA-11EC-CA5A-78B6B6B3E50E}"/>
              </a:ext>
            </a:extLst>
          </p:cNvPr>
          <p:cNvSpPr txBox="1"/>
          <p:nvPr/>
        </p:nvSpPr>
        <p:spPr>
          <a:xfrm>
            <a:off x="1753341" y="2481308"/>
            <a:ext cx="10152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both</a:t>
            </a:r>
            <a:r>
              <a:rPr lang="fr-FR" sz="2400" dirty="0"/>
              <a:t> case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approximatly</a:t>
            </a:r>
            <a:r>
              <a:rPr lang="fr-FR" sz="2400" dirty="0"/>
              <a:t> 55 partitions</a:t>
            </a:r>
          </a:p>
          <a:p>
            <a:endParaRPr lang="fr-FR" sz="2400" dirty="0"/>
          </a:p>
          <a:p>
            <a:r>
              <a:rPr lang="fr-FR" sz="2400" dirty="0"/>
              <a:t>But case a/ </a:t>
            </a:r>
            <a:r>
              <a:rPr lang="fr-FR" sz="2400" dirty="0" err="1"/>
              <a:t>is</a:t>
            </a:r>
            <a:r>
              <a:rPr lang="fr-FR" sz="2400" dirty="0"/>
              <a:t> MUCH BETTER</a:t>
            </a:r>
          </a:p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less</a:t>
            </a:r>
            <a:r>
              <a:rPr lang="fr-FR" sz="2400" dirty="0"/>
              <a:t> files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to duplicate </a:t>
            </a:r>
            <a:r>
              <a:rPr lang="fr-FR" sz="2400" dirty="0" err="1"/>
              <a:t>read</a:t>
            </a:r>
            <a:r>
              <a:rPr lang="fr-FR" sz="2400" dirty="0"/>
              <a:t> File </a:t>
            </a:r>
            <a:r>
              <a:rPr lang="fr-FR" sz="2400" dirty="0" err="1"/>
              <a:t>metadata</a:t>
            </a:r>
            <a:r>
              <a:rPr lang="fr-FR" sz="2400" dirty="0"/>
              <a:t> (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schema+different</a:t>
            </a:r>
            <a:r>
              <a:rPr lang="fr-FR" sz="2400" dirty="0"/>
              <a:t> offsets)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for the </a:t>
            </a:r>
            <a:r>
              <a:rPr lang="fr-FR" sz="2400" dirty="0" err="1"/>
              <a:t>storage</a:t>
            </a:r>
            <a:r>
              <a:rPr lang="fr-FR" sz="2400" dirty="0"/>
              <a:t> filesystem to store N files</a:t>
            </a:r>
          </a:p>
        </p:txBody>
      </p:sp>
    </p:spTree>
    <p:extLst>
      <p:ext uri="{BB962C8B-B14F-4D97-AF65-F5344CB8AC3E}">
        <p14:creationId xmlns:p14="http://schemas.microsoft.com/office/powerpoint/2010/main" val="3222194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22: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2CC7-FE65-E6EE-5A78-B9C6224C87A2}"/>
              </a:ext>
            </a:extLst>
          </p:cNvPr>
          <p:cNvSpPr txBox="1"/>
          <p:nvPr/>
        </p:nvSpPr>
        <p:spPr>
          <a:xfrm>
            <a:off x="537098" y="1340528"/>
            <a:ext cx="107108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WHERE clauses « </a:t>
            </a:r>
            <a:r>
              <a:rPr lang="fr-FR" sz="2400" dirty="0" err="1"/>
              <a:t>field</a:t>
            </a:r>
            <a:r>
              <a:rPr lang="fr-FR" sz="2400" dirty="0"/>
              <a:t>=value »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efficiency</a:t>
            </a:r>
            <a:r>
              <a:rPr lang="fr-FR" sz="2400" dirty="0"/>
              <a:t> of  </a:t>
            </a:r>
            <a:r>
              <a:rPr lang="fr-FR" sz="2400" dirty="0" err="1"/>
              <a:t>Skipped</a:t>
            </a:r>
            <a:r>
              <a:rPr lang="fr-FR" sz="2400" dirty="0"/>
              <a:t>/Read bytes </a:t>
            </a:r>
            <a:r>
              <a:rPr lang="fr-FR" sz="2400" dirty="0" err="1"/>
              <a:t>compared</a:t>
            </a:r>
            <a:r>
              <a:rPr lang="fr-FR" sz="2400" dirty="0"/>
              <a:t> to total file size</a:t>
            </a:r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=‘Nanterre’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code=92050</a:t>
            </a:r>
          </a:p>
          <a:p>
            <a:r>
              <a:rPr lang="fr-FR" sz="2400" dirty="0"/>
              <a:t>c/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</a:t>
            </a:r>
            <a:r>
              <a:rPr lang="fr-FR" sz="2400" dirty="0" err="1"/>
              <a:t>UneCommuneQuiNExistePas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d/ </a:t>
            </a:r>
            <a:r>
              <a:rPr lang="fr-FR" sz="2400" dirty="0" err="1"/>
              <a:t>where</a:t>
            </a:r>
            <a:r>
              <a:rPr lang="fr-FR" sz="2400" dirty="0"/>
              <a:t> code=0</a:t>
            </a:r>
          </a:p>
          <a:p>
            <a:endParaRPr lang="fr-FR" sz="2400" dirty="0"/>
          </a:p>
          <a:p>
            <a:r>
              <a:rPr lang="fr-FR" sz="2400" dirty="0"/>
              <a:t>Compare Bytes </a:t>
            </a:r>
            <a:r>
              <a:rPr lang="fr-FR" sz="2400" dirty="0" err="1"/>
              <a:t>read</a:t>
            </a:r>
            <a:r>
              <a:rPr lang="fr-FR" sz="2400" dirty="0"/>
              <a:t> for </a:t>
            </a:r>
            <a:r>
              <a:rPr lang="fr-FR" sz="2400" dirty="0" err="1"/>
              <a:t>queries</a:t>
            </a:r>
            <a:r>
              <a:rPr lang="fr-FR" sz="2400" dirty="0"/>
              <a:t>… Are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?</a:t>
            </a:r>
          </a:p>
          <a:p>
            <a:r>
              <a:rPr lang="fr-FR" sz="2400" dirty="0"/>
              <a:t>Compare Plan « </a:t>
            </a:r>
            <a:r>
              <a:rPr lang="fr-FR" sz="2400" dirty="0" err="1"/>
              <a:t>PushedFilters</a:t>
            </a:r>
            <a:r>
              <a:rPr lang="fr-FR" sz="2400" dirty="0"/>
              <a:t>: [ ..] » /  Compare jobs-&gt;stage </a:t>
            </a:r>
            <a:r>
              <a:rPr lang="fr-FR" sz="2400" dirty="0" err="1"/>
              <a:t>tasks</a:t>
            </a:r>
            <a:r>
              <a:rPr lang="fr-FR" sz="2400" dirty="0"/>
              <a:t> </a:t>
            </a:r>
            <a:r>
              <a:rPr lang="fr-FR" sz="2400" dirty="0" err="1"/>
              <a:t>counts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Hint</a:t>
            </a:r>
            <a:r>
              <a:rPr lang="fr-FR" sz="2400" dirty="0"/>
              <a:t>:  use « </a:t>
            </a:r>
            <a:r>
              <a:rPr lang="fr-FR" sz="2400" b="1" dirty="0" err="1"/>
              <a:t>sc.setCallSite</a:t>
            </a:r>
            <a:r>
              <a:rPr lang="fr-FR" sz="2400" dirty="0"/>
              <a:t>(« </a:t>
            </a:r>
            <a:r>
              <a:rPr lang="fr-FR" sz="2400" dirty="0" err="1"/>
              <a:t>DisplayName</a:t>
            </a:r>
            <a:r>
              <a:rPr lang="fr-FR" sz="2400" dirty="0"/>
              <a:t> »); » to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more </a:t>
            </a:r>
            <a:r>
              <a:rPr lang="fr-FR" sz="2400" dirty="0" err="1"/>
              <a:t>easily</a:t>
            </a:r>
            <a:r>
              <a:rPr lang="fr-FR" sz="2400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2922101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92C96-BB9E-1BAD-3A6D-9F16E51A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64" y="1788449"/>
            <a:ext cx="8573243" cy="47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D98D8-1EB7-45C8-B2A0-C8BAB0D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64" y="2769994"/>
            <a:ext cx="8611346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FDDCE-E95B-1EF7-9A78-ECDE3C4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" y="865099"/>
            <a:ext cx="2941575" cy="3524555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D72572EF-E60D-D883-28BC-E4DD01656EEF}"/>
              </a:ext>
            </a:extLst>
          </p:cNvPr>
          <p:cNvSpPr/>
          <p:nvPr/>
        </p:nvSpPr>
        <p:spPr>
          <a:xfrm>
            <a:off x="11185125" y="2365899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DDCF6-3D91-D4C3-6E45-8082BB33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48" y="4542074"/>
            <a:ext cx="8599915" cy="457240"/>
          </a:xfrm>
          <a:prstGeom prst="rect">
            <a:avLst/>
          </a:prstGeom>
        </p:spPr>
      </p:pic>
      <p:sp>
        <p:nvSpPr>
          <p:cNvPr id="16" name="Not Equal 15">
            <a:extLst>
              <a:ext uri="{FF2B5EF4-FFF2-40B4-BE49-F238E27FC236}">
                <a16:creationId xmlns:a16="http://schemas.microsoft.com/office/drawing/2014/main" id="{2CD7DBDF-3ADC-C738-AB6E-D4CCB2A2C4F8}"/>
              </a:ext>
            </a:extLst>
          </p:cNvPr>
          <p:cNvSpPr/>
          <p:nvPr/>
        </p:nvSpPr>
        <p:spPr>
          <a:xfrm>
            <a:off x="11193263" y="4235794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11067-AF8C-52DD-06F4-6CAD3820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264" y="3732488"/>
            <a:ext cx="8573243" cy="438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913119-B6AD-7296-5B6A-E94BCC9370F3}"/>
              </a:ext>
            </a:extLst>
          </p:cNvPr>
          <p:cNvSpPr txBox="1"/>
          <p:nvPr/>
        </p:nvSpPr>
        <p:spPr>
          <a:xfrm>
            <a:off x="408319" y="5221835"/>
            <a:ext cx="2827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So  a != b</a:t>
            </a:r>
            <a:r>
              <a:rPr lang="fr-FR" dirty="0"/>
              <a:t>,  b != d</a:t>
            </a:r>
          </a:p>
          <a:p>
            <a:r>
              <a:rPr lang="fr-FR" sz="1800" dirty="0"/>
              <a:t>And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seems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 a=c,  b=d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497BF-3D6D-67E5-09EC-29C8CE81ACD8}"/>
              </a:ext>
            </a:extLst>
          </p:cNvPr>
          <p:cNvSpPr txBox="1"/>
          <p:nvPr/>
        </p:nvSpPr>
        <p:spPr>
          <a:xfrm>
            <a:off x="3564383" y="5370712"/>
            <a:ext cx="847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For </a:t>
            </a:r>
            <a:r>
              <a:rPr lang="fr-FR" sz="1800" dirty="0" err="1"/>
              <a:t>a|c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code » </a:t>
            </a:r>
            <a:r>
              <a:rPr lang="fr-FR" sz="1800" dirty="0" err="1"/>
              <a:t>statistics</a:t>
            </a:r>
            <a:r>
              <a:rPr lang="fr-FR" sz="1800" dirty="0"/>
              <a:t> (</a:t>
            </a:r>
            <a:r>
              <a:rPr lang="fr-FR" sz="1800" dirty="0" err="1"/>
              <a:t>minValue,maxValue</a:t>
            </a:r>
            <a:r>
              <a:rPr lang="fr-FR" sz="1800" dirty="0"/>
              <a:t>),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sz="1800" dirty="0"/>
          </a:p>
          <a:p>
            <a:r>
              <a:rPr lang="fr-FR" sz="1800" dirty="0"/>
              <a:t>For </a:t>
            </a:r>
            <a:r>
              <a:rPr lang="fr-FR" sz="1800" dirty="0" err="1"/>
              <a:t>b|d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</a:t>
            </a:r>
            <a:r>
              <a:rPr lang="fr-FR" sz="1800" dirty="0" err="1"/>
              <a:t>commune_nom</a:t>
            </a:r>
            <a:r>
              <a:rPr lang="fr-FR" sz="1800" dirty="0"/>
              <a:t> » Bloom </a:t>
            </a:r>
            <a:r>
              <a:rPr lang="fr-FR" sz="1800" dirty="0" err="1"/>
              <a:t>filter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Dictionaries</a:t>
            </a:r>
            <a:r>
              <a:rPr lang="fr-FR" sz="1800" dirty="0"/>
              <a:t>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890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840A3-6299-6AE6-B46F-28C3746CD82F}"/>
              </a:ext>
            </a:extLst>
          </p:cNvPr>
          <p:cNvSpPr txBox="1"/>
          <p:nvPr/>
        </p:nvSpPr>
        <p:spPr>
          <a:xfrm>
            <a:off x="310719" y="969017"/>
            <a:ext cx="84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Read Input Size per </a:t>
            </a:r>
            <a:r>
              <a:rPr lang="fr-FR" sz="2400" dirty="0" err="1"/>
              <a:t>Tasks</a:t>
            </a:r>
            <a:r>
              <a:rPr lang="fr-FR" sz="2400" dirty="0"/>
              <a:t> … There are 55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tasks</a:t>
            </a:r>
            <a:r>
              <a:rPr lang="fr-FR" sz="2400" dirty="0"/>
              <a:t>   (but 1 File)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C03A9-BE2D-1A8E-713D-76A523EC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1" y="1591362"/>
            <a:ext cx="11457663" cy="5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5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BFCF-CA8A-A250-5DB9-BB22A361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select on non-</a:t>
            </a:r>
            <a:r>
              <a:rPr lang="fr-FR" dirty="0" err="1"/>
              <a:t>existing</a:t>
            </a:r>
            <a:r>
              <a:rPr lang="fr-FR" dirty="0"/>
              <a:t>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48636-B6B6-D097-AD10-5B455CA39265}"/>
              </a:ext>
            </a:extLst>
          </p:cNvPr>
          <p:cNvSpPr txBox="1"/>
          <p:nvPr/>
        </p:nvSpPr>
        <p:spPr>
          <a:xfrm>
            <a:off x="3185631" y="2221574"/>
            <a:ext cx="68812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=‘__</a:t>
            </a:r>
            <a:r>
              <a:rPr lang="fr-FR" sz="2400" dirty="0" err="1"/>
              <a:t>UneVilleQuiNExistePas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code=9999999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Question: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Spark ?</a:t>
            </a:r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714B5-EE3C-4172-D76E-6717B7AF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582" y="3844346"/>
            <a:ext cx="1299139" cy="12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3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1B6A-DE3D-5408-EE23-1746E88C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6205"/>
            <a:ext cx="8878069" cy="46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B0FB5-619E-CF25-CF2D-A3B9F5C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2" y="1888724"/>
            <a:ext cx="8834701" cy="445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B2C52-3EEC-940F-B891-8C96BB863E6A}"/>
              </a:ext>
            </a:extLst>
          </p:cNvPr>
          <p:cNvSpPr txBox="1"/>
          <p:nvPr/>
        </p:nvSpPr>
        <p:spPr>
          <a:xfrm>
            <a:off x="1463344" y="4003829"/>
            <a:ext cx="1015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exercise</a:t>
            </a:r>
            <a:r>
              <a:rPr lang="fr-FR" sz="2400" dirty="0"/>
              <a:t> 20,   Spark </a:t>
            </a:r>
            <a:r>
              <a:rPr lang="fr-FR" sz="2400" dirty="0" err="1"/>
              <a:t>could</a:t>
            </a:r>
            <a:r>
              <a:rPr lang="fr-FR" sz="2400" dirty="0"/>
              <a:t> select data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r>
              <a:rPr lang="fr-FR" sz="2400" dirty="0"/>
              <a:t> page blocks</a:t>
            </a:r>
          </a:p>
          <a:p>
            <a:r>
              <a:rPr lang="fr-FR" sz="2400" dirty="0"/>
              <a:t> (</a:t>
            </a:r>
            <a:r>
              <a:rPr lang="fr-FR" sz="2400" dirty="0" err="1"/>
              <a:t>obviously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select * »  </a:t>
            </a:r>
            <a:r>
              <a:rPr lang="fr-FR" sz="2400" dirty="0" err="1"/>
              <a:t>isntead</a:t>
            </a:r>
            <a:r>
              <a:rPr lang="fr-FR" sz="2400" dirty="0"/>
              <a:t> of « select count(*) » </a:t>
            </a:r>
            <a:r>
              <a:rPr lang="fr-FR" sz="2400" dirty="0" err="1"/>
              <a:t>requires</a:t>
            </a:r>
            <a:r>
              <a:rPr lang="fr-FR" sz="2400" dirty="0"/>
              <a:t> more data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5042-A710-85B5-7274-D117CCD2A4C8}"/>
              </a:ext>
            </a:extLst>
          </p:cNvPr>
          <p:cNvSpPr txBox="1"/>
          <p:nvPr/>
        </p:nvSpPr>
        <p:spPr>
          <a:xfrm>
            <a:off x="1516610" y="5223358"/>
            <a:ext cx="965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Here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are sure Spark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 </a:t>
            </a:r>
            <a:r>
              <a:rPr lang="fr-FR" sz="2400" dirty="0" err="1"/>
              <a:t>Statistics</a:t>
            </a:r>
            <a:r>
              <a:rPr lang="fr-FR" sz="2400" dirty="0"/>
              <a:t> / Bloom </a:t>
            </a:r>
            <a:r>
              <a:rPr lang="fr-FR" sz="2400" dirty="0" err="1"/>
              <a:t>Filter</a:t>
            </a:r>
            <a:r>
              <a:rPr lang="fr-FR" sz="2400" dirty="0"/>
              <a:t> / </a:t>
            </a:r>
            <a:r>
              <a:rPr lang="fr-FR" sz="2400" dirty="0" err="1"/>
              <a:t>DictionaryPages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FDE4-C4BB-D456-C32B-00D2D1CD69BF}"/>
              </a:ext>
            </a:extLst>
          </p:cNvPr>
          <p:cNvSpPr txBox="1"/>
          <p:nvPr/>
        </p:nvSpPr>
        <p:spPr>
          <a:xfrm>
            <a:off x="9830198" y="1888724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15.0 &lt; 15.2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3AA41-ACB2-2C91-963A-A4B23541EF76}"/>
              </a:ext>
            </a:extLst>
          </p:cNvPr>
          <p:cNvSpPr txBox="1"/>
          <p:nvPr/>
        </p:nvSpPr>
        <p:spPr>
          <a:xfrm>
            <a:off x="9830198" y="2738133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18.6 &lt; 18.9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585202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8" y="5199053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95348800-C057-94C2-2C26-3DF95835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75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6F87-C9A9-A1F6-67A9-DE13657A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9B50D-36BE-15D7-485D-675344F5C707}"/>
              </a:ext>
            </a:extLst>
          </p:cNvPr>
          <p:cNvSpPr txBox="1"/>
          <p:nvPr/>
        </p:nvSpPr>
        <p:spPr>
          <a:xfrm>
            <a:off x="647700" y="1933575"/>
            <a:ext cx="101204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When</a:t>
            </a:r>
            <a:r>
              <a:rPr lang="fr-FR" sz="2400" dirty="0"/>
              <a:t> Spark has not </a:t>
            </a:r>
            <a:r>
              <a:rPr lang="fr-FR" sz="2400" dirty="0" err="1"/>
              <a:t>enough</a:t>
            </a:r>
            <a:r>
              <a:rPr lang="fr-FR" sz="2400" dirty="0"/>
              <a:t> RAM memory, </a:t>
            </a:r>
            <a:r>
              <a:rPr lang="fr-FR" sz="2400" dirty="0" err="1"/>
              <a:t>it</a:t>
            </a:r>
            <a:r>
              <a:rPr lang="fr-FR" sz="2400" dirty="0"/>
              <a:t> uses « </a:t>
            </a:r>
            <a:r>
              <a:rPr lang="fr-FR" sz="2400" dirty="0" err="1"/>
              <a:t>swapping</a:t>
            </a:r>
            <a:r>
              <a:rPr lang="fr-FR" sz="2400" dirty="0"/>
              <a:t> » to </a:t>
            </a:r>
            <a:r>
              <a:rPr lang="fr-FR" sz="2400" dirty="0" err="1"/>
              <a:t>disk</a:t>
            </a:r>
            <a:r>
              <a:rPr lang="fr-FR" sz="2400" dirty="0"/>
              <a:t>.</a:t>
            </a:r>
          </a:p>
          <a:p>
            <a:r>
              <a:rPr lang="fr-FR" sz="2400" dirty="0"/>
              <a:t>In Spark,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SpillToDisk</a:t>
            </a:r>
            <a:r>
              <a:rPr lang="fr-FR" sz="2400" dirty="0"/>
              <a:t> ».</a:t>
            </a:r>
          </a:p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dreadfull</a:t>
            </a:r>
            <a:r>
              <a:rPr lang="fr-FR" sz="2400" dirty="0"/>
              <a:t> signal, to </a:t>
            </a:r>
            <a:r>
              <a:rPr lang="fr-FR" sz="2400" dirty="0" err="1"/>
              <a:t>ask</a:t>
            </a:r>
            <a:r>
              <a:rPr lang="fr-FR" sz="2400" dirty="0"/>
              <a:t> for more memory (or 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  <a:r>
              <a:rPr lang="fr-FR" sz="2400" dirty="0" err="1"/>
              <a:t>algorithm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a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to </a:t>
            </a:r>
            <a:r>
              <a:rPr lang="fr-FR" sz="2400" dirty="0" err="1"/>
              <a:t>much</a:t>
            </a:r>
            <a:r>
              <a:rPr lang="fr-FR" sz="2400" dirty="0"/>
              <a:t> memory</a:t>
            </a:r>
            <a:br>
              <a:rPr lang="fr-FR" sz="2400" dirty="0"/>
            </a:br>
            <a:r>
              <a:rPr lang="fr-FR" sz="2400" dirty="0"/>
              <a:t>… </a:t>
            </a:r>
            <a:r>
              <a:rPr lang="fr-FR" sz="2400" dirty="0" err="1"/>
              <a:t>example</a:t>
            </a:r>
            <a:r>
              <a:rPr lang="fr-FR" sz="2400" dirty="0"/>
              <a:t> a « .</a:t>
            </a:r>
            <a:r>
              <a:rPr lang="fr-FR" sz="2400" dirty="0" err="1"/>
              <a:t>repartition</a:t>
            </a:r>
            <a:r>
              <a:rPr lang="fr-FR" sz="2400" dirty="0"/>
              <a:t>(2).</a:t>
            </a:r>
            <a:r>
              <a:rPr lang="fr-FR" sz="2400" dirty="0" err="1"/>
              <a:t>sortWithinPartitions</a:t>
            </a:r>
            <a:r>
              <a:rPr lang="fr-FR" sz="2400" dirty="0"/>
              <a:t>(« </a:t>
            </a:r>
            <a:r>
              <a:rPr lang="fr-FR" sz="2400" dirty="0" err="1"/>
              <a:t>commune_insee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detect</a:t>
            </a:r>
            <a:r>
              <a:rPr lang="fr-FR" sz="2400" dirty="0"/>
              <a:t> the </a:t>
            </a:r>
            <a:r>
              <a:rPr lang="fr-FR" sz="2400" dirty="0" err="1"/>
              <a:t>slowness</a:t>
            </a:r>
            <a:r>
              <a:rPr lang="fr-FR" sz="2400" dirty="0"/>
              <a:t> and diagnostic </a:t>
            </a:r>
            <a:r>
              <a:rPr lang="fr-FR" sz="2400" dirty="0" err="1"/>
              <a:t>it</a:t>
            </a:r>
            <a:r>
              <a:rPr lang="fr-FR" sz="2400" dirty="0"/>
              <a:t> in </a:t>
            </a:r>
            <a:r>
              <a:rPr lang="fr-FR" sz="2400" dirty="0" err="1"/>
              <a:t>SparkUI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executing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more memory, and compare performances</a:t>
            </a:r>
          </a:p>
        </p:txBody>
      </p:sp>
    </p:spTree>
    <p:extLst>
      <p:ext uri="{BB962C8B-B14F-4D97-AF65-F5344CB8AC3E}">
        <p14:creationId xmlns:p14="http://schemas.microsoft.com/office/powerpoint/2010/main" val="255034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5CE2-50A2-B657-BD61-922836CAE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124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1:  </a:t>
            </a:r>
            <a:r>
              <a:rPr lang="fr-FR" dirty="0" err="1"/>
              <a:t>create</a:t>
            </a:r>
            <a:r>
              <a:rPr lang="fr-FR" dirty="0"/>
              <a:t> Table - </a:t>
            </a:r>
            <a:r>
              <a:rPr lang="fr-FR" dirty="0" err="1"/>
              <a:t>repartition</a:t>
            </a:r>
            <a:r>
              <a:rPr lang="fr-FR" dirty="0"/>
              <a:t>- </a:t>
            </a:r>
            <a:r>
              <a:rPr lang="fr-FR" dirty="0" err="1"/>
              <a:t>insertInto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E9EFB-F05C-CBE3-0668-45220A7C61FA}"/>
              </a:ext>
            </a:extLst>
          </p:cNvPr>
          <p:cNvSpPr txBox="1"/>
          <p:nvPr/>
        </p:nvSpPr>
        <p:spPr>
          <a:xfrm>
            <a:off x="1900710" y="2762450"/>
            <a:ext cx="92124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((1 to 1000000).</a:t>
            </a:r>
            <a:r>
              <a:rPr lang="fr-FR" dirty="0" err="1"/>
              <a:t>map</a:t>
            </a:r>
            <a:r>
              <a:rPr lang="fr-FR" dirty="0"/>
              <a:t>(x =&gt; (</a:t>
            </a:r>
            <a:r>
              <a:rPr lang="fr-FR" dirty="0" err="1"/>
              <a:t>s"$x</a:t>
            </a:r>
            <a:r>
              <a:rPr lang="fr-FR" dirty="0"/>
              <a:t>", x % 100)))</a:t>
            </a:r>
          </a:p>
          <a:p>
            <a:endParaRPr lang="fr-FR" dirty="0"/>
          </a:p>
          <a:p>
            <a:r>
              <a:rPr lang="fr-FR" dirty="0"/>
              <a:t>// TEST_PART1:</a:t>
            </a:r>
          </a:p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db1.test_part1");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db1.test_part1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(25).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("db1.test_part1");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777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58B5-D611-B42F-4848-B239DDA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</a:t>
            </a:r>
            <a:r>
              <a:rPr lang="fr-FR" dirty="0" err="1"/>
              <a:t>SpillToDisk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E1B5E-4149-D12F-D715-1D5FBCB3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80" y="2244871"/>
            <a:ext cx="3289348" cy="2509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7C9A8-15A8-F57E-106F-079D5F5A0A6D}"/>
              </a:ext>
            </a:extLst>
          </p:cNvPr>
          <p:cNvSpPr/>
          <p:nvPr/>
        </p:nvSpPr>
        <p:spPr>
          <a:xfrm>
            <a:off x="7160717" y="4009067"/>
            <a:ext cx="1530626" cy="4075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EDDC-B7B7-3A06-0CD1-AC760581C723}"/>
              </a:ext>
            </a:extLst>
          </p:cNvPr>
          <p:cNvSpPr txBox="1"/>
          <p:nvPr/>
        </p:nvSpPr>
        <p:spPr>
          <a:xfrm>
            <a:off x="914400" y="2305634"/>
            <a:ext cx="5453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db1.addr3")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(2).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("db1.addr_repart2")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71CCD-7FA0-913E-F9AC-A6813CCC3292}"/>
              </a:ext>
            </a:extLst>
          </p:cNvPr>
          <p:cNvSpPr txBox="1"/>
          <p:nvPr/>
        </p:nvSpPr>
        <p:spPr>
          <a:xfrm>
            <a:off x="5137331" y="4999488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(more </a:t>
            </a:r>
            <a:r>
              <a:rPr lang="fr-FR" dirty="0" err="1"/>
              <a:t>detailed</a:t>
            </a:r>
            <a:r>
              <a:rPr lang="fr-FR" dirty="0"/>
              <a:t>) infos in </a:t>
            </a:r>
            <a:r>
              <a:rPr lang="fr-FR" dirty="0" err="1"/>
              <a:t>SparkUI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4473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4311-A2F4-0C2A-B6D4-B487825D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7" y="0"/>
            <a:ext cx="10515600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 …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ACD992-89B3-C337-B7CB-21FFF8901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258526"/>
              </p:ext>
            </p:extLst>
          </p:nvPr>
        </p:nvGraphicFramePr>
        <p:xfrm>
          <a:off x="462169" y="1463878"/>
          <a:ext cx="11403496" cy="5394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238000" imgH="6751440" progId="PBrush">
                  <p:embed/>
                </p:oleObj>
              </mc:Choice>
              <mc:Fallback>
                <p:oleObj name="Bitmap Image" r:id="rId2" imgW="14238000" imgH="675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169" y="1463878"/>
                        <a:ext cx="11403496" cy="5394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906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24: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1A17F-4087-3A69-3C38-5BF8FC35549E}"/>
              </a:ext>
            </a:extLst>
          </p:cNvPr>
          <p:cNvSpPr txBox="1"/>
          <p:nvPr/>
        </p:nvSpPr>
        <p:spPr>
          <a:xfrm>
            <a:off x="647700" y="1933575"/>
            <a:ext cx="112911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Extract</a:t>
            </a:r>
            <a:r>
              <a:rPr lang="fr-FR" sz="2400" dirty="0"/>
              <a:t> and </a:t>
            </a:r>
            <a:r>
              <a:rPr lang="fr-FR" sz="2400" dirty="0" err="1"/>
              <a:t>save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table </a:t>
            </a:r>
            <a:r>
              <a:rPr lang="fr-FR" sz="2400" dirty="0" err="1"/>
              <a:t>address</a:t>
            </a:r>
            <a:r>
              <a:rPr lang="fr-FR" sz="2400" dirty="0"/>
              <a:t> a new table « city »</a:t>
            </a:r>
          </a:p>
          <a:p>
            <a:r>
              <a:rPr lang="fr-FR" sz="2400" dirty="0" err="1"/>
              <a:t>Containing</a:t>
            </a:r>
            <a:r>
              <a:rPr lang="fr-FR" sz="2400" dirty="0"/>
              <a:t> « </a:t>
            </a:r>
            <a:r>
              <a:rPr lang="fr-FR" sz="2400" dirty="0" err="1"/>
              <a:t>name</a:t>
            </a:r>
            <a:r>
              <a:rPr lang="fr-FR" sz="2400" dirty="0"/>
              <a:t>, code, </a:t>
            </a:r>
            <a:r>
              <a:rPr lang="fr-FR" sz="2400" dirty="0" err="1"/>
              <a:t>dept</a:t>
            </a:r>
            <a:r>
              <a:rPr lang="fr-FR" sz="2400" dirty="0"/>
              <a:t>,  </a:t>
            </a:r>
            <a:r>
              <a:rPr lang="fr-FR" sz="2400" dirty="0" err="1"/>
              <a:t>average_address_longitute</a:t>
            </a:r>
            <a:r>
              <a:rPr lang="fr-FR" sz="2400" dirty="0"/>
              <a:t>, </a:t>
            </a:r>
            <a:r>
              <a:rPr lang="fr-FR" sz="2400" dirty="0" err="1"/>
              <a:t>average_address_lattitude</a:t>
            </a:r>
            <a:r>
              <a:rPr lang="fr-FR" sz="2400" dirty="0"/>
              <a:t> »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Join</a:t>
            </a:r>
            <a:r>
              <a:rPr lang="fr-FR" sz="2400" dirty="0"/>
              <a:t> table « </a:t>
            </a:r>
            <a:r>
              <a:rPr lang="fr-FR" sz="2400" dirty="0" err="1"/>
              <a:t>address</a:t>
            </a:r>
            <a:r>
              <a:rPr lang="fr-FR" sz="2400" dirty="0"/>
              <a:t> » and « city », 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compute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r>
              <a:rPr lang="fr-FR" sz="2400" dirty="0"/>
              <a:t> the offset longitude/latitude to the city </a:t>
            </a:r>
            <a:r>
              <a:rPr lang="fr-FR" sz="2400" dirty="0" err="1"/>
              <a:t>average</a:t>
            </a:r>
            <a:r>
              <a:rPr lang="fr-FR" sz="2400" dirty="0"/>
              <a:t> center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Execution</a:t>
            </a:r>
            <a:r>
              <a:rPr lang="fr-FR" sz="2400" dirty="0"/>
              <a:t> plan</a:t>
            </a:r>
          </a:p>
          <a:p>
            <a:r>
              <a:rPr lang="fr-FR" sz="2400" dirty="0"/>
              <a:t>   check </a:t>
            </a:r>
            <a:r>
              <a:rPr lang="fr-FR" sz="2400" dirty="0" err="1"/>
              <a:t>that</a:t>
            </a:r>
            <a:r>
              <a:rPr lang="fr-FR" sz="2400" dirty="0"/>
              <a:t> Spark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efficiently</a:t>
            </a:r>
            <a:r>
              <a:rPr lang="fr-FR" sz="2400" dirty="0"/>
              <a:t> « Broadcasting » the </a:t>
            </a:r>
            <a:r>
              <a:rPr lang="fr-FR" sz="2400" dirty="0" err="1"/>
              <a:t>small</a:t>
            </a:r>
            <a:r>
              <a:rPr lang="fr-FR" sz="2400" dirty="0"/>
              <a:t> ‘city’ table</a:t>
            </a:r>
            <a:br>
              <a:rPr lang="fr-FR" sz="2400" dirty="0"/>
            </a:br>
            <a:r>
              <a:rPr lang="fr-FR" sz="2400" dirty="0"/>
              <a:t>   =&gt; no </a:t>
            </a:r>
            <a:r>
              <a:rPr lang="fr-FR" sz="2400" dirty="0" err="1"/>
              <a:t>need</a:t>
            </a:r>
            <a:r>
              <a:rPr lang="fr-FR" sz="2400" dirty="0"/>
              <a:t> to « </a:t>
            </a:r>
            <a:r>
              <a:rPr lang="fr-FR" sz="2400" dirty="0" err="1"/>
              <a:t>SortMerge</a:t>
            </a:r>
            <a:r>
              <a:rPr lang="fr-FR" sz="2400" dirty="0"/>
              <a:t> » the big ‘</a:t>
            </a:r>
            <a:r>
              <a:rPr lang="fr-FR" sz="2400" dirty="0" err="1"/>
              <a:t>addr</a:t>
            </a:r>
            <a:r>
              <a:rPr lang="fr-FR" sz="2400" dirty="0"/>
              <a:t>’ table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45602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24: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34D9C-FCAD-32D1-EC38-9D511CAC8924}"/>
              </a:ext>
            </a:extLst>
          </p:cNvPr>
          <p:cNvSpPr txBox="1"/>
          <p:nvPr/>
        </p:nvSpPr>
        <p:spPr>
          <a:xfrm>
            <a:off x="706837" y="4005410"/>
            <a:ext cx="56233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 a.*,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(</a:t>
            </a:r>
            <a:r>
              <a:rPr lang="fr-FR" b="1" dirty="0" err="1"/>
              <a:t>a.lat</a:t>
            </a:r>
            <a:r>
              <a:rPr lang="fr-FR" b="1" dirty="0"/>
              <a:t> - </a:t>
            </a:r>
            <a:r>
              <a:rPr lang="fr-FR" b="1" dirty="0" err="1"/>
              <a:t>c.mid_lat</a:t>
            </a:r>
            <a:r>
              <a:rPr lang="fr-FR" b="1" dirty="0"/>
              <a:t>) as </a:t>
            </a:r>
            <a:r>
              <a:rPr lang="fr-FR" b="1" dirty="0" err="1"/>
              <a:t>offset_lat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        (</a:t>
            </a:r>
            <a:r>
              <a:rPr lang="fr-FR" b="1" dirty="0" err="1"/>
              <a:t>a.long</a:t>
            </a:r>
            <a:r>
              <a:rPr lang="fr-FR" b="1" dirty="0"/>
              <a:t> - </a:t>
            </a:r>
            <a:r>
              <a:rPr lang="fr-FR" b="1" dirty="0" err="1"/>
              <a:t>c.mid_long</a:t>
            </a:r>
            <a:r>
              <a:rPr lang="fr-FR" b="1" dirty="0"/>
              <a:t>) as </a:t>
            </a:r>
            <a:r>
              <a:rPr lang="fr-FR" b="1" dirty="0" err="1"/>
              <a:t>offset_long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FROM db1.addr3 a </a:t>
            </a:r>
          </a:p>
          <a:p>
            <a:r>
              <a:rPr lang="fr-FR" b="1" dirty="0"/>
              <a:t>JOIN db1. city c ON </a:t>
            </a:r>
            <a:r>
              <a:rPr lang="fr-FR" b="1" dirty="0" err="1"/>
              <a:t>a.commune_insee</a:t>
            </a:r>
            <a:r>
              <a:rPr lang="fr-FR" b="1" dirty="0"/>
              <a:t>=</a:t>
            </a:r>
            <a:r>
              <a:rPr lang="fr-FR" b="1" dirty="0" err="1"/>
              <a:t>c.commune_insee</a:t>
            </a:r>
            <a:endParaRPr lang="fr-FR" b="1" dirty="0"/>
          </a:p>
          <a:p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write.saveAsTable</a:t>
            </a:r>
            <a:r>
              <a:rPr lang="fr-FR" dirty="0"/>
              <a:t>("db1.addr_offset3")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D33E3-5EEF-EC25-66A0-89283D1B7D0B}"/>
              </a:ext>
            </a:extLst>
          </p:cNvPr>
          <p:cNvSpPr txBox="1"/>
          <p:nvPr/>
        </p:nvSpPr>
        <p:spPr>
          <a:xfrm>
            <a:off x="681189" y="1017076"/>
            <a:ext cx="56490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</a:t>
            </a:r>
            <a:r>
              <a:rPr lang="fr-FR" dirty="0" err="1"/>
              <a:t>commune_insee</a:t>
            </a:r>
            <a:r>
              <a:rPr lang="fr-FR" dirty="0"/>
              <a:t>, </a:t>
            </a:r>
            <a:r>
              <a:rPr lang="fr-FR" dirty="0" err="1"/>
              <a:t>commune_nom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  count(*) as </a:t>
            </a:r>
            <a:r>
              <a:rPr lang="fr-FR" dirty="0" err="1"/>
              <a:t>count_addr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</a:t>
            </a:r>
            <a:r>
              <a:rPr lang="fr-FR" b="1" dirty="0" err="1"/>
              <a:t>avg</a:t>
            </a:r>
            <a:r>
              <a:rPr lang="fr-FR" b="1" dirty="0"/>
              <a:t>(</a:t>
            </a:r>
            <a:r>
              <a:rPr lang="fr-FR" b="1" dirty="0" err="1"/>
              <a:t>lat</a:t>
            </a:r>
            <a:r>
              <a:rPr lang="fr-FR" b="1" dirty="0"/>
              <a:t>) as </a:t>
            </a:r>
            <a:r>
              <a:rPr lang="fr-FR" b="1" dirty="0" err="1"/>
              <a:t>mid_lat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</a:t>
            </a:r>
            <a:r>
              <a:rPr lang="fr-FR" b="1" dirty="0" err="1"/>
              <a:t>avg</a:t>
            </a:r>
            <a:r>
              <a:rPr lang="fr-FR" b="1" dirty="0"/>
              <a:t>(long) as </a:t>
            </a:r>
            <a:r>
              <a:rPr lang="fr-FR" b="1" dirty="0" err="1"/>
              <a:t>mid_long</a:t>
            </a:r>
            <a:r>
              <a:rPr lang="fr-FR" b="1" dirty="0"/>
              <a:t> </a:t>
            </a:r>
            <a:br>
              <a:rPr lang="fr-FR" dirty="0"/>
            </a:br>
            <a:r>
              <a:rPr lang="fr-FR" dirty="0"/>
              <a:t>FROM db1.addr3 </a:t>
            </a:r>
            <a:br>
              <a:rPr lang="fr-FR" dirty="0"/>
            </a:br>
            <a:r>
              <a:rPr lang="fr-FR" b="1" dirty="0"/>
              <a:t>GROUP BY  </a:t>
            </a:r>
            <a:r>
              <a:rPr lang="fr-FR" b="1" dirty="0" err="1"/>
              <a:t>commune_insee</a:t>
            </a:r>
            <a:r>
              <a:rPr lang="fr-FR" b="1" dirty="0"/>
              <a:t>, </a:t>
            </a:r>
            <a:r>
              <a:rPr lang="fr-FR" b="1" dirty="0" err="1"/>
              <a:t>commune_nom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("db1.city")</a:t>
            </a:r>
          </a:p>
        </p:txBody>
      </p:sp>
    </p:spTree>
    <p:extLst>
      <p:ext uri="{BB962C8B-B14F-4D97-AF65-F5344CB8AC3E}">
        <p14:creationId xmlns:p14="http://schemas.microsoft.com/office/powerpoint/2010/main" val="2998608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2AA9-6497-F6B3-89DA-36465BFD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25: HINT to force </a:t>
            </a:r>
            <a:r>
              <a:rPr lang="fr-FR" dirty="0" err="1"/>
              <a:t>join</a:t>
            </a:r>
            <a:r>
              <a:rPr lang="fr-FR" dirty="0"/>
              <a:t>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169CC-A82C-EDA4-08AE-F06F28FCA188}"/>
              </a:ext>
            </a:extLst>
          </p:cNvPr>
          <p:cNvSpPr txBox="1"/>
          <p:nvPr/>
        </p:nvSpPr>
        <p:spPr>
          <a:xfrm>
            <a:off x="647700" y="1933575"/>
            <a:ext cx="9891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compare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24/, but </a:t>
            </a:r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hinting</a:t>
            </a:r>
            <a:r>
              <a:rPr lang="fr-FR" sz="2400" dirty="0"/>
              <a:t>   </a:t>
            </a:r>
            <a:br>
              <a:rPr lang="fr-FR" sz="2400" dirty="0"/>
            </a:br>
            <a:r>
              <a:rPr lang="fr-FR" sz="2400" dirty="0"/>
              <a:t>    SELECT /*+ MERGE(a) */ …    FROM </a:t>
            </a:r>
            <a:r>
              <a:rPr lang="fr-FR" sz="2400" dirty="0" err="1"/>
              <a:t>addr</a:t>
            </a:r>
            <a:r>
              <a:rPr lang="fr-FR" sz="2400" dirty="0"/>
              <a:t> a … </a:t>
            </a:r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>
                <a:hlinkClick r:id="rId2"/>
              </a:rPr>
              <a:t>https://spark.apache.org/docs/latest/sql-ref-syntax-qry-select-hints.html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315C9-BAB3-52DD-77C8-6EDF046FC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53" y="3578596"/>
            <a:ext cx="5312925" cy="28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20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 Default </a:t>
            </a:r>
            <a:r>
              <a:rPr lang="fr-FR" dirty="0" err="1"/>
              <a:t>Shuffle</a:t>
            </a:r>
            <a:r>
              <a:rPr lang="fr-FR" dirty="0"/>
              <a:t> = 200 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704A-C8AF-AD8B-52D1-A5F2B8FB1E98}"/>
              </a:ext>
            </a:extLst>
          </p:cNvPr>
          <p:cNvSpPr txBox="1"/>
          <p:nvPr/>
        </p:nvSpPr>
        <p:spPr>
          <a:xfrm>
            <a:off x="2057400" y="1981200"/>
            <a:ext cx="101116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 of partitions </a:t>
            </a:r>
            <a:r>
              <a:rPr lang="fr-FR" sz="2400" dirty="0" err="1"/>
              <a:t>after</a:t>
            </a:r>
            <a:r>
              <a:rPr lang="fr-FR" sz="2400" dirty="0"/>
              <a:t> a (« merge ») </a:t>
            </a:r>
            <a:r>
              <a:rPr lang="fr-FR" sz="2400" dirty="0" err="1"/>
              <a:t>join</a:t>
            </a:r>
            <a:r>
              <a:rPr lang="fr-FR" sz="2400" dirty="0"/>
              <a:t>    (not a « </a:t>
            </a:r>
            <a:r>
              <a:rPr lang="fr-FR" sz="2400" dirty="0" err="1"/>
              <a:t>broadcastjoin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200 ?  </a:t>
            </a:r>
            <a:r>
              <a:rPr lang="fr-FR" sz="2400" dirty="0" err="1"/>
              <a:t>Why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How do </a:t>
            </a:r>
            <a:r>
              <a:rPr lang="fr-FR" sz="2400" dirty="0" err="1"/>
              <a:t>you</a:t>
            </a:r>
            <a:r>
              <a:rPr lang="fr-FR" sz="2400" dirty="0"/>
              <a:t> change default ?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always</a:t>
            </a:r>
            <a:r>
              <a:rPr lang="fr-FR" sz="2400" dirty="0"/>
              <a:t> do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saving</a:t>
            </a:r>
            <a:r>
              <a:rPr lang="fr-FR" sz="2400" dirty="0"/>
              <a:t> to File(s)? </a:t>
            </a:r>
          </a:p>
          <a:p>
            <a:r>
              <a:rPr lang="fr-FR" sz="2400" dirty="0"/>
              <a:t>    (to </a:t>
            </a:r>
            <a:r>
              <a:rPr lang="fr-FR" sz="2400" dirty="0" err="1"/>
              <a:t>avoid</a:t>
            </a:r>
            <a:r>
              <a:rPr lang="fr-FR" sz="2400" dirty="0"/>
              <a:t> 200 </a:t>
            </a:r>
            <a:r>
              <a:rPr lang="fr-FR" sz="2400" dirty="0" err="1"/>
              <a:t>small</a:t>
            </a:r>
            <a:r>
              <a:rPr lang="fr-FR" sz="2400" dirty="0"/>
              <a:t> files)</a:t>
            </a:r>
          </a:p>
        </p:txBody>
      </p:sp>
    </p:spTree>
    <p:extLst>
      <p:ext uri="{BB962C8B-B14F-4D97-AF65-F5344CB8AC3E}">
        <p14:creationId xmlns:p14="http://schemas.microsoft.com/office/powerpoint/2010/main" val="918738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</a:t>
            </a:r>
          </a:p>
        </p:txBody>
      </p:sp>
    </p:spTree>
    <p:extLst>
      <p:ext uri="{BB962C8B-B14F-4D97-AF65-F5344CB8AC3E}">
        <p14:creationId xmlns:p14="http://schemas.microsoft.com/office/powerpoint/2010/main" val="3313650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27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1589859" y="1976630"/>
            <a:ext cx="99724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Hands-On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Spark – </a:t>
            </a:r>
            <a:r>
              <a:rPr lang="fr-FR" sz="2800" dirty="0" err="1"/>
              <a:t>Optimizations</a:t>
            </a:r>
            <a:r>
              <a:rPr lang="fr-FR" sz="2800" dirty="0"/>
              <a:t> &amp; RDD </a:t>
            </a:r>
            <a:r>
              <a:rPr lang="fr-FR" sz="2800" dirty="0" err="1"/>
              <a:t>DAGs</a:t>
            </a:r>
            <a:r>
              <a:rPr lang="fr-FR" sz="2800" dirty="0"/>
              <a:t>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56851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6A9E-C0F0-2E1C-1D67-779EBC2C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88"/>
            <a:ext cx="10515600" cy="80645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27: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ED8F-3317-FA73-D1EF-C599FAC786C2}"/>
              </a:ext>
            </a:extLst>
          </p:cNvPr>
          <p:cNvSpPr txBox="1"/>
          <p:nvPr/>
        </p:nvSpPr>
        <p:spPr>
          <a:xfrm>
            <a:off x="3814763" y="3309938"/>
            <a:ext cx="438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 Optimisations-RDD &amp; </a:t>
            </a:r>
            <a:r>
              <a:rPr lang="fr-FR" sz="2400" b="1" dirty="0" err="1"/>
              <a:t>Dags</a:t>
            </a:r>
            <a:endParaRPr lang="fr-FR" sz="24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EF949F-A95B-E85A-F0AC-EA790552AACA}"/>
              </a:ext>
            </a:extLst>
          </p:cNvPr>
          <p:cNvCxnSpPr>
            <a:cxnSpLocks/>
          </p:cNvCxnSpPr>
          <p:nvPr/>
        </p:nvCxnSpPr>
        <p:spPr>
          <a:xfrm flipV="1">
            <a:off x="6772805" y="2767918"/>
            <a:ext cx="551920" cy="5122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B5ED92-B44E-1AD8-E3D7-E8CE3A1BD6FE}"/>
              </a:ext>
            </a:extLst>
          </p:cNvPr>
          <p:cNvCxnSpPr>
            <a:cxnSpLocks/>
          </p:cNvCxnSpPr>
          <p:nvPr/>
        </p:nvCxnSpPr>
        <p:spPr>
          <a:xfrm>
            <a:off x="7628566" y="3855624"/>
            <a:ext cx="447962" cy="5393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D125EE-6968-C1CB-B98F-F119E4A0C5E3}"/>
              </a:ext>
            </a:extLst>
          </p:cNvPr>
          <p:cNvCxnSpPr>
            <a:cxnSpLocks/>
          </p:cNvCxnSpPr>
          <p:nvPr/>
        </p:nvCxnSpPr>
        <p:spPr>
          <a:xfrm flipH="1">
            <a:off x="5419197" y="3837187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4F477-CE9F-B5D3-3EDF-CBF169A37045}"/>
              </a:ext>
            </a:extLst>
          </p:cNvPr>
          <p:cNvCxnSpPr>
            <a:cxnSpLocks/>
          </p:cNvCxnSpPr>
          <p:nvPr/>
        </p:nvCxnSpPr>
        <p:spPr>
          <a:xfrm>
            <a:off x="8886240" y="4685554"/>
            <a:ext cx="690858" cy="1682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ADA9CB-D2F9-8F92-7032-F92F05AD5F33}"/>
              </a:ext>
            </a:extLst>
          </p:cNvPr>
          <p:cNvCxnSpPr>
            <a:cxnSpLocks/>
          </p:cNvCxnSpPr>
          <p:nvPr/>
        </p:nvCxnSpPr>
        <p:spPr>
          <a:xfrm flipH="1" flipV="1">
            <a:off x="5542619" y="2253703"/>
            <a:ext cx="119771" cy="983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1DCDC-1F0B-D9D2-0D1E-86DA003E551A}"/>
              </a:ext>
            </a:extLst>
          </p:cNvPr>
          <p:cNvCxnSpPr>
            <a:cxnSpLocks/>
          </p:cNvCxnSpPr>
          <p:nvPr/>
        </p:nvCxnSpPr>
        <p:spPr>
          <a:xfrm flipH="1">
            <a:off x="3607335" y="3861518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25E15-5C8B-7AC3-08A0-910A6555757F}"/>
              </a:ext>
            </a:extLst>
          </p:cNvPr>
          <p:cNvSpPr txBox="1"/>
          <p:nvPr/>
        </p:nvSpPr>
        <p:spPr>
          <a:xfrm>
            <a:off x="6913186" y="2312194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Execution</a:t>
            </a:r>
            <a:r>
              <a:rPr lang="fr-FR" sz="1800" dirty="0"/>
              <a:t> Plan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72572-3B7F-3D70-CC45-F5BBC5AFF600}"/>
              </a:ext>
            </a:extLst>
          </p:cNvPr>
          <p:cNvCxnSpPr>
            <a:cxnSpLocks/>
          </p:cNvCxnSpPr>
          <p:nvPr/>
        </p:nvCxnSpPr>
        <p:spPr>
          <a:xfrm flipH="1" flipV="1">
            <a:off x="7265611" y="1714500"/>
            <a:ext cx="260467" cy="6420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8A653F-14F4-5BBA-679F-14ADEA4ADA47}"/>
              </a:ext>
            </a:extLst>
          </p:cNvPr>
          <p:cNvCxnSpPr>
            <a:cxnSpLocks/>
          </p:cNvCxnSpPr>
          <p:nvPr/>
        </p:nvCxnSpPr>
        <p:spPr>
          <a:xfrm flipV="1">
            <a:off x="7786545" y="1714500"/>
            <a:ext cx="15493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81A7C4-BBDD-879C-C8D7-41F8B0F55DE5}"/>
              </a:ext>
            </a:extLst>
          </p:cNvPr>
          <p:cNvCxnSpPr>
            <a:cxnSpLocks/>
          </p:cNvCxnSpPr>
          <p:nvPr/>
        </p:nvCxnSpPr>
        <p:spPr>
          <a:xfrm flipV="1">
            <a:off x="8011661" y="1737370"/>
            <a:ext cx="340827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753719-3CE3-9844-4AD4-F5366FB72DCB}"/>
              </a:ext>
            </a:extLst>
          </p:cNvPr>
          <p:cNvSpPr txBox="1"/>
          <p:nvPr/>
        </p:nvSpPr>
        <p:spPr>
          <a:xfrm>
            <a:off x="8076528" y="1353384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Logical</a:t>
            </a:r>
            <a:r>
              <a:rPr lang="fr-FR" dirty="0"/>
              <a:t>/Physical 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62F94-9C41-7854-92D6-900EBC7AE6E1}"/>
              </a:ext>
            </a:extLst>
          </p:cNvPr>
          <p:cNvSpPr txBox="1"/>
          <p:nvPr/>
        </p:nvSpPr>
        <p:spPr>
          <a:xfrm>
            <a:off x="5855422" y="879352"/>
            <a:ext cx="26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SQL: </a:t>
            </a:r>
            <a:r>
              <a:rPr lang="fr-FR" dirty="0" err="1"/>
              <a:t>Explain</a:t>
            </a:r>
            <a:r>
              <a:rPr lang="fr-FR" dirty="0"/>
              <a:t> [</a:t>
            </a:r>
            <a:r>
              <a:rPr lang="fr-FR" dirty="0" err="1"/>
              <a:t>opt</a:t>
            </a:r>
            <a:r>
              <a:rPr lang="fr-FR" dirty="0"/>
              <a:t>] &lt;</a:t>
            </a:r>
            <a:r>
              <a:rPr lang="fr-FR" dirty="0" err="1"/>
              <a:t>stmt</a:t>
            </a:r>
            <a:r>
              <a:rPr lang="fr-FR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8ED9F-07E0-36BA-89F7-5523E7EBA19B}"/>
              </a:ext>
            </a:extLst>
          </p:cNvPr>
          <p:cNvSpPr txBox="1"/>
          <p:nvPr/>
        </p:nvSpPr>
        <p:spPr>
          <a:xfrm>
            <a:off x="7190413" y="1168718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Dataset.explain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B038D-AA09-BF0F-2B49-70316CE2C746}"/>
              </a:ext>
            </a:extLst>
          </p:cNvPr>
          <p:cNvCxnSpPr>
            <a:cxnSpLocks/>
          </p:cNvCxnSpPr>
          <p:nvPr/>
        </p:nvCxnSpPr>
        <p:spPr>
          <a:xfrm flipV="1">
            <a:off x="8203208" y="2076450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84CE32-EA44-F4EB-82C7-76920C6F9C34}"/>
              </a:ext>
            </a:extLst>
          </p:cNvPr>
          <p:cNvSpPr txBox="1"/>
          <p:nvPr/>
        </p:nvSpPr>
        <p:spPr>
          <a:xfrm>
            <a:off x="8901057" y="1797130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DAG: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6FA94B-0210-0B31-B339-693BF99A6751}"/>
              </a:ext>
            </a:extLst>
          </p:cNvPr>
          <p:cNvCxnSpPr>
            <a:cxnSpLocks/>
          </p:cNvCxnSpPr>
          <p:nvPr/>
        </p:nvCxnSpPr>
        <p:spPr>
          <a:xfrm flipV="1">
            <a:off x="8257851" y="3209427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B47FBE-431E-DEBA-DE2B-00431C82B448}"/>
              </a:ext>
            </a:extLst>
          </p:cNvPr>
          <p:cNvSpPr txBox="1"/>
          <p:nvPr/>
        </p:nvSpPr>
        <p:spPr>
          <a:xfrm>
            <a:off x="4861053" y="4540365"/>
            <a:ext cx="119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/</a:t>
            </a:r>
            <a:r>
              <a:rPr lang="fr-FR" dirty="0" err="1"/>
              <a:t>Eager</a:t>
            </a:r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1EBEF-2BC1-563F-C2E0-33A5CB364D75}"/>
              </a:ext>
            </a:extLst>
          </p:cNvPr>
          <p:cNvSpPr txBox="1"/>
          <p:nvPr/>
        </p:nvSpPr>
        <p:spPr>
          <a:xfrm>
            <a:off x="9144066" y="2995091"/>
            <a:ext cx="241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/ Transformation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55F059-8CFB-D8A5-8216-ADFED5F0AB28}"/>
              </a:ext>
            </a:extLst>
          </p:cNvPr>
          <p:cNvCxnSpPr>
            <a:cxnSpLocks/>
          </p:cNvCxnSpPr>
          <p:nvPr/>
        </p:nvCxnSpPr>
        <p:spPr>
          <a:xfrm>
            <a:off x="6154698" y="4827838"/>
            <a:ext cx="481013" cy="12367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86D46C-254F-61BD-C843-61C569DE19C4}"/>
              </a:ext>
            </a:extLst>
          </p:cNvPr>
          <p:cNvSpPr txBox="1"/>
          <p:nvPr/>
        </p:nvSpPr>
        <p:spPr>
          <a:xfrm>
            <a:off x="6718366" y="4730369"/>
            <a:ext cx="72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B51EFA-0645-3105-62FA-EF22E0B68994}"/>
              </a:ext>
            </a:extLst>
          </p:cNvPr>
          <p:cNvCxnSpPr>
            <a:cxnSpLocks/>
          </p:cNvCxnSpPr>
          <p:nvPr/>
        </p:nvCxnSpPr>
        <p:spPr>
          <a:xfrm>
            <a:off x="6105994" y="4976030"/>
            <a:ext cx="491617" cy="3564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B2F230-2BCE-F40C-5405-D229D8CC61B0}"/>
              </a:ext>
            </a:extLst>
          </p:cNvPr>
          <p:cNvSpPr txBox="1"/>
          <p:nvPr/>
        </p:nvSpPr>
        <p:spPr>
          <a:xfrm>
            <a:off x="6680266" y="5147843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Shuffle</a:t>
            </a:r>
            <a:r>
              <a:rPr lang="fr-FR" dirty="0"/>
              <a:t>..</a:t>
            </a:r>
            <a:r>
              <a:rPr lang="fr-FR" dirty="0" err="1"/>
              <a:t>cached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DEE035-FFCC-BD75-5290-3189F14E4E9A}"/>
              </a:ext>
            </a:extLst>
          </p:cNvPr>
          <p:cNvCxnSpPr>
            <a:cxnSpLocks/>
          </p:cNvCxnSpPr>
          <p:nvPr/>
        </p:nvCxnSpPr>
        <p:spPr>
          <a:xfrm>
            <a:off x="5711801" y="4951509"/>
            <a:ext cx="436466" cy="6482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54DE89-C9B1-4C41-15A9-C9EAE9C534B0}"/>
              </a:ext>
            </a:extLst>
          </p:cNvPr>
          <p:cNvSpPr txBox="1"/>
          <p:nvPr/>
        </p:nvSpPr>
        <p:spPr>
          <a:xfrm>
            <a:off x="6011533" y="5549571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 </a:t>
            </a:r>
            <a:r>
              <a:rPr lang="fr-FR" dirty="0" err="1"/>
              <a:t>Skipped</a:t>
            </a:r>
            <a:endParaRPr lang="fr-FR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DFE181-9224-9B5C-10F8-4949CE2B07C7}"/>
              </a:ext>
            </a:extLst>
          </p:cNvPr>
          <p:cNvCxnSpPr>
            <a:cxnSpLocks/>
          </p:cNvCxnSpPr>
          <p:nvPr/>
        </p:nvCxnSpPr>
        <p:spPr>
          <a:xfrm flipV="1">
            <a:off x="8470215" y="2469216"/>
            <a:ext cx="597503" cy="367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2D7B05-529E-C15A-1E3B-D278A6B6834E}"/>
              </a:ext>
            </a:extLst>
          </p:cNvPr>
          <p:cNvSpPr txBox="1"/>
          <p:nvPr/>
        </p:nvSpPr>
        <p:spPr>
          <a:xfrm>
            <a:off x="9184032" y="2302176"/>
            <a:ext cx="220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UI – </a:t>
            </a:r>
            <a:r>
              <a:rPr lang="fr-FR" dirty="0" err="1"/>
              <a:t>graph+text</a:t>
            </a:r>
            <a:endParaRPr lang="fr-FR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95E49E-C5A7-2D2F-F07A-C5A89533EE85}"/>
              </a:ext>
            </a:extLst>
          </p:cNvPr>
          <p:cNvCxnSpPr>
            <a:cxnSpLocks/>
          </p:cNvCxnSpPr>
          <p:nvPr/>
        </p:nvCxnSpPr>
        <p:spPr>
          <a:xfrm>
            <a:off x="5217900" y="4951509"/>
            <a:ext cx="0" cy="65394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611A80-534A-07A2-58F7-32FEFCED40FA}"/>
              </a:ext>
            </a:extLst>
          </p:cNvPr>
          <p:cNvSpPr txBox="1"/>
          <p:nvPr/>
        </p:nvSpPr>
        <p:spPr>
          <a:xfrm>
            <a:off x="4682570" y="5760296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58CD30-DE22-8273-83DB-749212B389F7}"/>
              </a:ext>
            </a:extLst>
          </p:cNvPr>
          <p:cNvCxnSpPr>
            <a:cxnSpLocks/>
          </p:cNvCxnSpPr>
          <p:nvPr/>
        </p:nvCxnSpPr>
        <p:spPr>
          <a:xfrm>
            <a:off x="6379378" y="5918903"/>
            <a:ext cx="218233" cy="33648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3E960C1-63D2-B126-B622-820824C09D4A}"/>
              </a:ext>
            </a:extLst>
          </p:cNvPr>
          <p:cNvSpPr txBox="1"/>
          <p:nvPr/>
        </p:nvSpPr>
        <p:spPr>
          <a:xfrm>
            <a:off x="6395204" y="6239646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Green point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D36523-2ED3-B399-1E45-8B6CA8038534}"/>
              </a:ext>
            </a:extLst>
          </p:cNvPr>
          <p:cNvCxnSpPr>
            <a:cxnSpLocks/>
          </p:cNvCxnSpPr>
          <p:nvPr/>
        </p:nvCxnSpPr>
        <p:spPr>
          <a:xfrm>
            <a:off x="5217900" y="6194522"/>
            <a:ext cx="0" cy="30956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53E8DE4-AB52-DC1F-0C77-20D1547718AA}"/>
              </a:ext>
            </a:extLst>
          </p:cNvPr>
          <p:cNvSpPr txBox="1"/>
          <p:nvPr/>
        </p:nvSpPr>
        <p:spPr>
          <a:xfrm>
            <a:off x="4514077" y="6434185"/>
            <a:ext cx="18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Simplified</a:t>
            </a:r>
            <a:r>
              <a:rPr lang="fr-FR" dirty="0"/>
              <a:t> </a:t>
            </a:r>
            <a:r>
              <a:rPr lang="fr-FR" dirty="0" err="1"/>
              <a:t>lineage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15A327-900A-CF76-3405-02056072B65D}"/>
              </a:ext>
            </a:extLst>
          </p:cNvPr>
          <p:cNvCxnSpPr>
            <a:cxnSpLocks/>
          </p:cNvCxnSpPr>
          <p:nvPr/>
        </p:nvCxnSpPr>
        <p:spPr>
          <a:xfrm>
            <a:off x="8283338" y="3577458"/>
            <a:ext cx="75018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1D9C22-1EDB-B160-730D-B6B883C1890A}"/>
              </a:ext>
            </a:extLst>
          </p:cNvPr>
          <p:cNvSpPr txBox="1"/>
          <p:nvPr/>
        </p:nvSpPr>
        <p:spPr>
          <a:xfrm>
            <a:off x="9156787" y="3369010"/>
            <a:ext cx="289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Narrow/</a:t>
            </a:r>
            <a:r>
              <a:rPr lang="fr-FR" dirty="0" err="1"/>
              <a:t>WideTransformation</a:t>
            </a:r>
            <a:endParaRPr lang="fr-FR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529C02-AF4C-1750-68DC-6579345BBB94}"/>
              </a:ext>
            </a:extLst>
          </p:cNvPr>
          <p:cNvCxnSpPr>
            <a:cxnSpLocks/>
          </p:cNvCxnSpPr>
          <p:nvPr/>
        </p:nvCxnSpPr>
        <p:spPr>
          <a:xfrm>
            <a:off x="8331340" y="3641883"/>
            <a:ext cx="662045" cy="296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E2942F-018E-6E12-01F6-9449DED8DCDD}"/>
              </a:ext>
            </a:extLst>
          </p:cNvPr>
          <p:cNvSpPr txBox="1"/>
          <p:nvPr/>
        </p:nvSpPr>
        <p:spPr>
          <a:xfrm>
            <a:off x="7875450" y="4306856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</a:t>
            </a:r>
            <a:r>
              <a:rPr lang="fr-FR" dirty="0"/>
              <a:t>  &gt; Jobs &gt; Stages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385D7-CF0C-B400-011D-6C4013B653E3}"/>
              </a:ext>
            </a:extLst>
          </p:cNvPr>
          <p:cNvSpPr txBox="1"/>
          <p:nvPr/>
        </p:nvSpPr>
        <p:spPr>
          <a:xfrm>
            <a:off x="9144066" y="3596101"/>
            <a:ext cx="181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 / </a:t>
            </a:r>
            <a:r>
              <a:rPr lang="fr-FR" dirty="0" err="1"/>
              <a:t>Eager</a:t>
            </a:r>
            <a:endParaRPr lang="fr-FR" dirty="0"/>
          </a:p>
          <a:p>
            <a:r>
              <a:rPr lang="fr-FR" dirty="0"/>
              <a:t>SQL /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9C1CD1-3192-FCFD-EFFB-CAFC1ACC2E72}"/>
              </a:ext>
            </a:extLst>
          </p:cNvPr>
          <p:cNvCxnSpPr>
            <a:cxnSpLocks/>
          </p:cNvCxnSpPr>
          <p:nvPr/>
        </p:nvCxnSpPr>
        <p:spPr>
          <a:xfrm>
            <a:off x="8835262" y="4766940"/>
            <a:ext cx="367298" cy="92234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BC751EF-66D8-19F3-1F11-7D0B4AA280A6}"/>
              </a:ext>
            </a:extLst>
          </p:cNvPr>
          <p:cNvSpPr txBox="1"/>
          <p:nvPr/>
        </p:nvSpPr>
        <p:spPr>
          <a:xfrm>
            <a:off x="9577098" y="4666587"/>
            <a:ext cx="218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Narrow: </a:t>
            </a:r>
          </a:p>
          <a:p>
            <a:r>
              <a:rPr lang="fr-FR" dirty="0" err="1"/>
              <a:t>WholeStageCodeGen</a:t>
            </a:r>
            <a:endParaRPr lang="fr-FR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F1C155-B015-2D97-EE89-6C068CEE4915}"/>
              </a:ext>
            </a:extLst>
          </p:cNvPr>
          <p:cNvSpPr txBox="1"/>
          <p:nvPr/>
        </p:nvSpPr>
        <p:spPr>
          <a:xfrm>
            <a:off x="8578765" y="5674030"/>
            <a:ext cx="225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Wide: </a:t>
            </a:r>
            <a:r>
              <a:rPr lang="fr-FR" dirty="0" err="1"/>
              <a:t>Shuffle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E12199-100B-EB05-CFB1-E6ECC95B9080}"/>
              </a:ext>
            </a:extLst>
          </p:cNvPr>
          <p:cNvSpPr txBox="1"/>
          <p:nvPr/>
        </p:nvSpPr>
        <p:spPr>
          <a:xfrm>
            <a:off x="2739825" y="3938694"/>
            <a:ext cx="86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Optims</a:t>
            </a:r>
            <a:endParaRPr lang="fr-FR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EAD11F-938E-EA7A-32D1-24BEEBDA3E73}"/>
              </a:ext>
            </a:extLst>
          </p:cNvPr>
          <p:cNvCxnSpPr>
            <a:cxnSpLocks/>
          </p:cNvCxnSpPr>
          <p:nvPr/>
        </p:nvCxnSpPr>
        <p:spPr>
          <a:xfrm flipH="1">
            <a:off x="2742992" y="4281626"/>
            <a:ext cx="127288" cy="51355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F8DE7A3-A309-ADC8-E0F2-69C5D353F873}"/>
              </a:ext>
            </a:extLst>
          </p:cNvPr>
          <p:cNvSpPr txBox="1"/>
          <p:nvPr/>
        </p:nvSpPr>
        <p:spPr>
          <a:xfrm>
            <a:off x="1546465" y="5624808"/>
            <a:ext cx="1147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  <a:p>
            <a:r>
              <a:rPr lang="fr-FR" dirty="0" err="1"/>
              <a:t>Encoding</a:t>
            </a:r>
            <a:endParaRPr lang="fr-FR" dirty="0"/>
          </a:p>
          <a:p>
            <a:r>
              <a:rPr lang="fr-FR" dirty="0" err="1"/>
              <a:t>Dictionary</a:t>
            </a:r>
            <a:endParaRPr lang="fr-FR" dirty="0"/>
          </a:p>
          <a:p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C66C31C-17AC-1DCE-E736-61A5AEF68B51}"/>
              </a:ext>
            </a:extLst>
          </p:cNvPr>
          <p:cNvCxnSpPr>
            <a:cxnSpLocks/>
          </p:cNvCxnSpPr>
          <p:nvPr/>
        </p:nvCxnSpPr>
        <p:spPr>
          <a:xfrm flipH="1">
            <a:off x="2355277" y="5147843"/>
            <a:ext cx="363270" cy="4023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EFF1CF-EC31-5D04-4428-2C3D2A58BD60}"/>
              </a:ext>
            </a:extLst>
          </p:cNvPr>
          <p:cNvSpPr txBox="1"/>
          <p:nvPr/>
        </p:nvSpPr>
        <p:spPr>
          <a:xfrm>
            <a:off x="2621952" y="5496327"/>
            <a:ext cx="182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Format</a:t>
            </a:r>
          </a:p>
          <a:p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F469A1-6A20-991E-2094-F964C85DBF55}"/>
              </a:ext>
            </a:extLst>
          </p:cNvPr>
          <p:cNvSpPr txBox="1"/>
          <p:nvPr/>
        </p:nvSpPr>
        <p:spPr>
          <a:xfrm>
            <a:off x="2412775" y="4784083"/>
            <a:ext cx="92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56A0C8-8191-E0D0-995F-5981BCC8F1C3}"/>
              </a:ext>
            </a:extLst>
          </p:cNvPr>
          <p:cNvCxnSpPr>
            <a:cxnSpLocks/>
          </p:cNvCxnSpPr>
          <p:nvPr/>
        </p:nvCxnSpPr>
        <p:spPr>
          <a:xfrm>
            <a:off x="2917842" y="5115577"/>
            <a:ext cx="146723" cy="3724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F3DD18-8975-3038-4997-D8DE3955C7D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804770" y="4968749"/>
            <a:ext cx="608005" cy="1790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0B8AB5-8C4E-6DE0-4171-A2C17EFE664B}"/>
              </a:ext>
            </a:extLst>
          </p:cNvPr>
          <p:cNvSpPr txBox="1"/>
          <p:nvPr/>
        </p:nvSpPr>
        <p:spPr>
          <a:xfrm>
            <a:off x="729173" y="4904945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Bloom </a:t>
            </a:r>
            <a:r>
              <a:rPr lang="fr-FR" dirty="0" err="1"/>
              <a:t>Filter</a:t>
            </a:r>
            <a:endParaRPr lang="fr-FR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AA2A6D-B7E7-8456-46C7-3A4EF333C2E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2022626" y="4123360"/>
            <a:ext cx="717199" cy="317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ADE494-5ACE-DA8F-7C0B-A9755EC838D0}"/>
              </a:ext>
            </a:extLst>
          </p:cNvPr>
          <p:cNvSpPr txBox="1"/>
          <p:nvPr/>
        </p:nvSpPr>
        <p:spPr>
          <a:xfrm>
            <a:off x="147622" y="4240335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endParaRPr lang="fr-FR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7FCAF3D-2CC0-A5C3-0E24-AAA1BCBDD9E6}"/>
              </a:ext>
            </a:extLst>
          </p:cNvPr>
          <p:cNvCxnSpPr>
            <a:cxnSpLocks/>
          </p:cNvCxnSpPr>
          <p:nvPr/>
        </p:nvCxnSpPr>
        <p:spPr>
          <a:xfrm>
            <a:off x="2162175" y="3553676"/>
            <a:ext cx="575562" cy="4168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518832D-7EFE-5E29-233C-C803429039CF}"/>
              </a:ext>
            </a:extLst>
          </p:cNvPr>
          <p:cNvSpPr txBox="1"/>
          <p:nvPr/>
        </p:nvSpPr>
        <p:spPr>
          <a:xfrm>
            <a:off x="620969" y="3199504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DAB08A-77F6-A36A-3A50-F229073C0806}"/>
              </a:ext>
            </a:extLst>
          </p:cNvPr>
          <p:cNvCxnSpPr>
            <a:cxnSpLocks/>
          </p:cNvCxnSpPr>
          <p:nvPr/>
        </p:nvCxnSpPr>
        <p:spPr>
          <a:xfrm>
            <a:off x="641781" y="1858048"/>
            <a:ext cx="387747" cy="13217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E432C07-B0D8-0834-AF08-A5BD14041431}"/>
              </a:ext>
            </a:extLst>
          </p:cNvPr>
          <p:cNvSpPr txBox="1"/>
          <p:nvPr/>
        </p:nvSpPr>
        <p:spPr>
          <a:xfrm>
            <a:off x="41706" y="1483457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(1) Files!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169CB6-412F-3973-D66B-9FEBAFFAAA3F}"/>
              </a:ext>
            </a:extLst>
          </p:cNvPr>
          <p:cNvCxnSpPr>
            <a:cxnSpLocks/>
          </p:cNvCxnSpPr>
          <p:nvPr/>
        </p:nvCxnSpPr>
        <p:spPr>
          <a:xfrm>
            <a:off x="1433432" y="2200563"/>
            <a:ext cx="0" cy="9791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4559B0-5DD4-48D7-892C-FBB0062E1DD0}"/>
              </a:ext>
            </a:extLst>
          </p:cNvPr>
          <p:cNvCxnSpPr>
            <a:cxnSpLocks/>
          </p:cNvCxnSpPr>
          <p:nvPr/>
        </p:nvCxnSpPr>
        <p:spPr>
          <a:xfrm flipH="1">
            <a:off x="1581150" y="2494038"/>
            <a:ext cx="323259" cy="68571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AFF0D2F-C2B6-2A07-F169-BF792C1B1902}"/>
              </a:ext>
            </a:extLst>
          </p:cNvPr>
          <p:cNvSpPr txBox="1"/>
          <p:nvPr/>
        </p:nvSpPr>
        <p:spPr>
          <a:xfrm>
            <a:off x="914192" y="1797130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sort/repart + </a:t>
            </a:r>
            <a:r>
              <a:rPr lang="fr-FR" dirty="0" err="1"/>
              <a:t>sortWithinPartition</a:t>
            </a:r>
            <a:endParaRPr lang="fr-FR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66B611-8F59-96F4-92B8-1C7B852DA11B}"/>
              </a:ext>
            </a:extLst>
          </p:cNvPr>
          <p:cNvSpPr txBox="1"/>
          <p:nvPr/>
        </p:nvSpPr>
        <p:spPr>
          <a:xfrm>
            <a:off x="1515111" y="2101687"/>
            <a:ext cx="31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blockSize</a:t>
            </a:r>
            <a:r>
              <a:rPr lang="fr-FR" dirty="0"/>
              <a:t>=16M  .. default=256M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959040-1902-EAC4-B081-BD03D64EC541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1725182" y="2846771"/>
            <a:ext cx="436993" cy="35273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F01AE43-6130-F732-B846-8043751DF55F}"/>
              </a:ext>
            </a:extLst>
          </p:cNvPr>
          <p:cNvSpPr txBox="1"/>
          <p:nvPr/>
        </p:nvSpPr>
        <p:spPr>
          <a:xfrm>
            <a:off x="2204694" y="253792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r>
              <a:rPr lang="fr-FR" dirty="0"/>
              <a:t>/</a:t>
            </a:r>
            <a:r>
              <a:rPr lang="fr-FR" dirty="0" err="1"/>
              <a:t>dictionary</a:t>
            </a:r>
            <a:r>
              <a:rPr lang="fr-FR" dirty="0"/>
              <a:t>/bloom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97F565-0CC7-7221-B256-71BA49A165B4}"/>
              </a:ext>
            </a:extLst>
          </p:cNvPr>
          <p:cNvSpPr txBox="1"/>
          <p:nvPr/>
        </p:nvSpPr>
        <p:spPr>
          <a:xfrm>
            <a:off x="5064942" y="1920844"/>
            <a:ext cx="124913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RBO/CBO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A00781E-DD39-1F3C-1CAA-9110340A4739}"/>
              </a:ext>
            </a:extLst>
          </p:cNvPr>
          <p:cNvCxnSpPr>
            <a:cxnSpLocks/>
          </p:cNvCxnSpPr>
          <p:nvPr/>
        </p:nvCxnSpPr>
        <p:spPr>
          <a:xfrm flipH="1" flipV="1">
            <a:off x="4802968" y="1684234"/>
            <a:ext cx="616229" cy="27032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839C6A-A42E-A96C-256E-7BEF50489CBA}"/>
              </a:ext>
            </a:extLst>
          </p:cNvPr>
          <p:cNvCxnSpPr>
            <a:cxnSpLocks/>
            <a:endCxn id="131" idx="2"/>
          </p:cNvCxnSpPr>
          <p:nvPr/>
        </p:nvCxnSpPr>
        <p:spPr>
          <a:xfrm flipH="1" flipV="1">
            <a:off x="5356466" y="1535396"/>
            <a:ext cx="151610" cy="435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11C2E3D-11E8-7C85-91F0-0274A6894B2D}"/>
              </a:ext>
            </a:extLst>
          </p:cNvPr>
          <p:cNvCxnSpPr>
            <a:cxnSpLocks/>
          </p:cNvCxnSpPr>
          <p:nvPr/>
        </p:nvCxnSpPr>
        <p:spPr>
          <a:xfrm flipV="1">
            <a:off x="5624328" y="1754919"/>
            <a:ext cx="139616" cy="198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934BDB1-16E6-DA54-EB06-39CFAD11C36F}"/>
              </a:ext>
            </a:extLst>
          </p:cNvPr>
          <p:cNvSpPr txBox="1"/>
          <p:nvPr/>
        </p:nvSpPr>
        <p:spPr>
          <a:xfrm>
            <a:off x="3956362" y="1092610"/>
            <a:ext cx="1043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HINT Api</a:t>
            </a:r>
          </a:p>
          <a:p>
            <a:r>
              <a:rPr lang="fr-FR" dirty="0"/>
              <a:t>SQL </a:t>
            </a:r>
            <a:r>
              <a:rPr lang="fr-FR" dirty="0" err="1"/>
              <a:t>Hint</a:t>
            </a:r>
            <a:r>
              <a:rPr lang="fr-FR" dirty="0"/>
              <a:t>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CECD830-AF51-38B5-0E12-90F0C7FCC0E6}"/>
              </a:ext>
            </a:extLst>
          </p:cNvPr>
          <p:cNvSpPr txBox="1"/>
          <p:nvPr/>
        </p:nvSpPr>
        <p:spPr>
          <a:xfrm>
            <a:off x="5088604" y="11660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9A49D7-4B2B-F4E1-490F-2862D08FDBEF}"/>
              </a:ext>
            </a:extLst>
          </p:cNvPr>
          <p:cNvSpPr txBox="1"/>
          <p:nvPr/>
        </p:nvSpPr>
        <p:spPr>
          <a:xfrm>
            <a:off x="5691167" y="1283299"/>
            <a:ext cx="128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Tuning</a:t>
            </a:r>
            <a:br>
              <a:rPr lang="fr-FR" dirty="0"/>
            </a:br>
            <a:r>
              <a:rPr lang="fr-FR" dirty="0"/>
              <a:t>broadcast,..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D7DE423-8933-21DB-5630-A4E8C5A58AC8}"/>
              </a:ext>
            </a:extLst>
          </p:cNvPr>
          <p:cNvCxnSpPr>
            <a:cxnSpLocks/>
          </p:cNvCxnSpPr>
          <p:nvPr/>
        </p:nvCxnSpPr>
        <p:spPr>
          <a:xfrm>
            <a:off x="10350037" y="5299125"/>
            <a:ext cx="243258" cy="25044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418AC4C-761B-304E-C16B-2695C60BE0B5}"/>
              </a:ext>
            </a:extLst>
          </p:cNvPr>
          <p:cNvSpPr txBox="1"/>
          <p:nvPr/>
        </p:nvSpPr>
        <p:spPr>
          <a:xfrm>
            <a:off x="10240859" y="5467027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debug.codeGen</a:t>
            </a:r>
            <a:endParaRPr lang="fr-FR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0EB169-D7D5-B677-14EB-8D1CD9127E7B}"/>
              </a:ext>
            </a:extLst>
          </p:cNvPr>
          <p:cNvSpPr txBox="1"/>
          <p:nvPr/>
        </p:nvSpPr>
        <p:spPr>
          <a:xfrm>
            <a:off x="8468684" y="61810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br>
              <a:rPr lang="fr-FR" dirty="0"/>
            </a:br>
            <a:r>
              <a:rPr lang="fr-FR" dirty="0" err="1"/>
              <a:t>ouput</a:t>
            </a:r>
            <a:r>
              <a:rPr lang="fr-FR" dirty="0"/>
              <a:t>/Input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AE1163F-CF1A-35CE-EDD7-9C3B7E227D92}"/>
              </a:ext>
            </a:extLst>
          </p:cNvPr>
          <p:cNvCxnSpPr>
            <a:cxnSpLocks/>
          </p:cNvCxnSpPr>
          <p:nvPr/>
        </p:nvCxnSpPr>
        <p:spPr>
          <a:xfrm flipH="1">
            <a:off x="9005651" y="6021942"/>
            <a:ext cx="178381" cy="2577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1E5FF59-5F2E-9CA5-79E3-69CD9DAD53FB}"/>
              </a:ext>
            </a:extLst>
          </p:cNvPr>
          <p:cNvCxnSpPr>
            <a:cxnSpLocks/>
          </p:cNvCxnSpPr>
          <p:nvPr/>
        </p:nvCxnSpPr>
        <p:spPr>
          <a:xfrm>
            <a:off x="9451257" y="6021942"/>
            <a:ext cx="663761" cy="2284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413F967-D54B-B3BC-04CC-C56DB2D582B6}"/>
              </a:ext>
            </a:extLst>
          </p:cNvPr>
          <p:cNvSpPr txBox="1"/>
          <p:nvPr/>
        </p:nvSpPr>
        <p:spPr>
          <a:xfrm>
            <a:off x="9886092" y="6183989"/>
            <a:ext cx="156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shuffle</a:t>
            </a:r>
            <a:br>
              <a:rPr lang="fr-FR" dirty="0"/>
            </a:br>
            <a:r>
              <a:rPr lang="fr-FR" dirty="0"/>
              <a:t>=200 parts</a:t>
            </a:r>
          </a:p>
        </p:txBody>
      </p:sp>
    </p:spTree>
    <p:extLst>
      <p:ext uri="{BB962C8B-B14F-4D97-AF65-F5344CB8AC3E}">
        <p14:creationId xmlns:p14="http://schemas.microsoft.com/office/powerpoint/2010/main" val="2488701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7D944292-079B-DE61-B9A5-DC2F649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5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eckmark icon">
            <a:extLst>
              <a:ext uri="{FF2B5EF4-FFF2-40B4-BE49-F238E27FC236}">
                <a16:creationId xmlns:a16="http://schemas.microsoft.com/office/drawing/2014/main" id="{C18B8085-7E12-2F03-D6DB-BA2023C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00" y="516095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</a:t>
            </a:r>
            <a:r>
              <a:rPr lang="fr-FR" b="1" dirty="0"/>
              <a:t>SQL(1/3)</a:t>
            </a:r>
            <a:r>
              <a:rPr lang="fr-FR" dirty="0"/>
              <a:t> &gt; Job &gt;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1B887-9899-95B4-AA22-EBE1D4DE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71" y="1662077"/>
            <a:ext cx="5973657" cy="519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B83F8-77AA-B11D-7B19-42F381A57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210" y="365125"/>
            <a:ext cx="2295845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25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218F-C29D-00F3-A91B-5F09DB28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3" y="258185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5442260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44303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Unfortunatly</a:t>
            </a:r>
            <a:r>
              <a:rPr lang="fr-FR" dirty="0"/>
              <a:t>,  </a:t>
            </a:r>
            <a:br>
              <a:rPr lang="fr-FR" dirty="0"/>
            </a:br>
            <a:r>
              <a:rPr lang="fr-FR" dirty="0"/>
              <a:t>NO More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NO More Hands-On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 Spark concepts to </a:t>
            </a:r>
            <a:r>
              <a:rPr lang="fr-FR" dirty="0" err="1"/>
              <a:t>learn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, in Cloud</a:t>
            </a:r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Machine Learning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5814</Words>
  <Application>Microsoft Office PowerPoint</Application>
  <PresentationFormat>Widescreen</PresentationFormat>
  <Paragraphs>746</Paragraphs>
  <Slides>92</Slides>
  <Notes>0</Notes>
  <HiddenSlides>36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  <vt:variant>
        <vt:lpstr>Custom Shows</vt:lpstr>
      </vt:variant>
      <vt:variant>
        <vt:i4>1</vt:i4>
      </vt:variant>
    </vt:vector>
  </HeadingPairs>
  <TitlesOfParts>
    <vt:vector size="101" baseType="lpstr">
      <vt:lpstr>-apple-system</vt:lpstr>
      <vt:lpstr>Arial</vt:lpstr>
      <vt:lpstr>Calibri</vt:lpstr>
      <vt:lpstr>Calibri Light</vt:lpstr>
      <vt:lpstr>Consolas</vt:lpstr>
      <vt:lpstr>Symbol</vt:lpstr>
      <vt:lpstr>Office Theme</vt:lpstr>
      <vt:lpstr>Bitmap Image</vt:lpstr>
      <vt:lpstr>BigData Spark – Hands-On  Optimisations SQL Execution Plan, DAG, SparkUI Performances</vt:lpstr>
      <vt:lpstr>Objectives of Hands-On</vt:lpstr>
      <vt:lpstr>Reminder Hands-On 1</vt:lpstr>
      <vt:lpstr>Reminder Hands-On 2</vt:lpstr>
      <vt:lpstr>Reminder Hands-On 3</vt:lpstr>
      <vt:lpstr>Objectives of Hands-On</vt:lpstr>
      <vt:lpstr>Pre-Requisites</vt:lpstr>
      <vt:lpstr>Exercise 1:  create Table - repartition- insertInto</vt:lpstr>
      <vt:lpstr>Refresh Spark UI  explore all SQL(1/3) &gt; Job &gt; Stages</vt:lpstr>
      <vt:lpstr>Refresh Spark UI  explore all tabs  SQL &gt; Jobs(2) &gt; Stages</vt:lpstr>
      <vt:lpstr>Refresh Spark UI  explore all SQL &gt; Jobs &gt; Stages(3/3)</vt:lpstr>
      <vt:lpstr>Exercise 1: ... Analysis</vt:lpstr>
      <vt:lpstr>Exercise 2: Similar insert, different table</vt:lpstr>
      <vt:lpstr>Exercise 2: Analysis</vt:lpstr>
      <vt:lpstr>Exercise 3: Similar insert, different table</vt:lpstr>
      <vt:lpstr>Exercise 3: Analysis</vt:lpstr>
      <vt:lpstr>Exercise 4: Similar insert, different table ( Advanced: Adaptive Query Execution !)</vt:lpstr>
      <vt:lpstr>Exercise 4: Analysis</vt:lpstr>
      <vt:lpstr>Exercise 5</vt:lpstr>
      <vt:lpstr>PowerPoint Presentation</vt:lpstr>
      <vt:lpstr>Exercise 6: Query Partitioned Table  WHERE partitionColumn=..</vt:lpstr>
      <vt:lpstr>Reminder Exercise 6 : Directory  /partCol=value/*  data files do not contain « partCol »</vt:lpstr>
      <vt:lpstr>Exercise 7: Execute « EXPLAIN &lt;&lt;SQL&gt;&gt; »</vt:lpstr>
      <vt:lpstr>Exercise 7(next):  using dataset.explain()   API</vt:lpstr>
      <vt:lpstr>Answer Exercise 7: Dataset.explain</vt:lpstr>
      <vt:lpstr>Answer Exercise 6: SQL Explain Plan</vt:lpstr>
      <vt:lpstr>Exercise 8 : compare « EXPLAIN » queries</vt:lpstr>
      <vt:lpstr>Answer Exercise </vt:lpstr>
      <vt:lpstr>Partition Pruning … FirstClue: Only 1 File Read</vt:lpstr>
      <vt:lpstr>… Search « PartitionFilters »  in Explain Plan</vt:lpstr>
      <vt:lpstr>… Search PartitionFilters:[..] in textual « Details »</vt:lpstr>
      <vt:lpstr>Exercise 9 : dataset parralelism (N partitions)  =&gt; show N tasks  in   Job-&gt;Stage-&gt;Tasks</vt:lpstr>
      <vt:lpstr>Objectives of Hands-On</vt:lpstr>
      <vt:lpstr>Reminder:  Narrow/Wide Transformations</vt:lpstr>
      <vt:lpstr>Exercise 10: combine several Narrow transformations filter, sample, select, withColumn …</vt:lpstr>
      <vt:lpstr>Answer Exercise 10:</vt:lpstr>
      <vt:lpstr>Exercise 11: WholeStageCodegen   java code for(;;) on Dataset&lt;Row&gt;…</vt:lpstr>
      <vt:lpstr>Answer Exercise</vt:lpstr>
      <vt:lpstr>Answer Exercise</vt:lpstr>
      <vt:lpstr>Exercise 12: cascade several Wide Transformations: repartition, groupByKey, join, distinct..</vt:lpstr>
      <vt:lpstr>Answer Exercise</vt:lpstr>
      <vt:lpstr>Exercise  13: Check on 2 consecutive Stages that previous Shuffle Write = next Shuffle Read</vt:lpstr>
      <vt:lpstr>Exercise 14: mix cascade of Narrow and Wide</vt:lpstr>
      <vt:lpstr>Answer Exercise 14</vt:lpstr>
      <vt:lpstr>Objectives of Hands-On</vt:lpstr>
      <vt:lpstr>Exercise 15: Several Actions on same Dataset</vt:lpstr>
      <vt:lpstr>Answer Exercise 15:</vt:lpstr>
      <vt:lpstr>Exercise 16: Avoiding re-computation dataset .cache()</vt:lpstr>
      <vt:lpstr>Answer Exercise 16:  .cache() / .unpersist()</vt:lpstr>
      <vt:lpstr>Answer Exercise</vt:lpstr>
      <vt:lpstr>Anser Exercise: persist(DISK_ONLY)</vt:lpstr>
      <vt:lpstr>Answer Exercise: Files location  for RDD and shuffles</vt:lpstr>
      <vt:lpstr>Exercise 17: Execute complex DAG on dataset with lot of duplicates</vt:lpstr>
      <vt:lpstr>Answer Exercise 17: Read SparkUI DAG</vt:lpstr>
      <vt:lpstr>Exercise 18:  How to simplify DAG display ? … .checkpoint() !</vt:lpstr>
      <vt:lpstr>Exercise 18: .. Checkpoint directory has not been set in the SparkContext</vt:lpstr>
      <vt:lpstr>Exercise 18: checkpoint -&gt; new Dataset</vt:lpstr>
      <vt:lpstr>Answer Exercise: DAG with checkpoint</vt:lpstr>
      <vt:lpstr>Objectives of Hands-On</vt:lpstr>
      <vt:lpstr>Exercise 19: Reminder Partition Pruning</vt:lpstr>
      <vt:lpstr>Exercise 19: Column Pruning</vt:lpstr>
      <vt:lpstr>Answer Exercise: Column Pruning</vt:lpstr>
      <vt:lpstr>Answer Exercise: Column Pruning</vt:lpstr>
      <vt:lpstr>Exercise 20: Predicate-Push-Down</vt:lpstr>
      <vt:lpstr>Answer Exercise: Predicate-Push-Down</vt:lpstr>
      <vt:lpstr>Answer Exercise:</vt:lpstr>
      <vt:lpstr>Objectives of Hands-On</vt:lpstr>
      <vt:lpstr>Exercise 20: prepare sorted parquet table for Predicate-Push-Down</vt:lpstr>
      <vt:lpstr>Exercise 20 …  write.option()  or global --conf ??</vt:lpstr>
      <vt:lpstr>Exercise 21: check.. getNumPartitions</vt:lpstr>
      <vt:lpstr>Answer Exercise 21</vt:lpstr>
      <vt:lpstr>Answer Exercise 21: difference between  1 File-N Partitions &lt;&lt;&gt;&gt; N files- each 1 partition</vt:lpstr>
      <vt:lpstr>Exercise 22: Predicate-Push-Down</vt:lpstr>
      <vt:lpstr>Answer Exercise 22:</vt:lpstr>
      <vt:lpstr>Answer Exercise 22:</vt:lpstr>
      <vt:lpstr>select on non-existing value</vt:lpstr>
      <vt:lpstr>Answer Exercise 22:</vt:lpstr>
      <vt:lpstr>Objectives of Hands-On</vt:lpstr>
      <vt:lpstr>Exercise 23:  Detect SpillToDisk problems</vt:lpstr>
      <vt:lpstr>Exercise 23: SpillToDisk</vt:lpstr>
      <vt:lpstr>Exercise 23 … detect SpillToDisk </vt:lpstr>
      <vt:lpstr>Exercise 24: Join</vt:lpstr>
      <vt:lpstr>Answer Exercise 24:</vt:lpstr>
      <vt:lpstr>Exercise 25: HINT to force join strategy</vt:lpstr>
      <vt:lpstr>Optional Exercise 26: Default Shuffle = 200 ?!</vt:lpstr>
      <vt:lpstr>Answer Exercise 26:</vt:lpstr>
      <vt:lpstr>Exercise 27 : MindMap</vt:lpstr>
      <vt:lpstr>Answer Exercise 27: MindMap</vt:lpstr>
      <vt:lpstr>Objectives of Hands-On</vt:lpstr>
      <vt:lpstr>Questions ?</vt:lpstr>
      <vt:lpstr>Take-Away   What You learned ?</vt:lpstr>
      <vt:lpstr>Next Steps</vt:lpstr>
      <vt:lpstr>show-all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Spark - TD3</dc:title>
  <dc:creator>arnaud.nauwynck@gmail.com</dc:creator>
  <cp:lastModifiedBy>NAUWYNCK Arnaud</cp:lastModifiedBy>
  <cp:revision>115</cp:revision>
  <dcterms:created xsi:type="dcterms:W3CDTF">2022-09-29T13:13:18Z</dcterms:created>
  <dcterms:modified xsi:type="dcterms:W3CDTF">2023-12-03T18:00:43Z</dcterms:modified>
</cp:coreProperties>
</file>